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media/image9.jpg" ContentType="image/jp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7" r:id="rId1"/>
    <p:sldMasterId id="2147483816" r:id="rId2"/>
  </p:sldMasterIdLst>
  <p:notesMasterIdLst>
    <p:notesMasterId r:id="rId20"/>
  </p:notesMasterIdLst>
  <p:sldIdLst>
    <p:sldId id="321" r:id="rId3"/>
    <p:sldId id="350" r:id="rId4"/>
    <p:sldId id="351" r:id="rId5"/>
    <p:sldId id="298" r:id="rId6"/>
    <p:sldId id="299" r:id="rId7"/>
    <p:sldId id="325" r:id="rId8"/>
    <p:sldId id="326" r:id="rId9"/>
    <p:sldId id="300" r:id="rId10"/>
    <p:sldId id="352" r:id="rId11"/>
    <p:sldId id="302" r:id="rId12"/>
    <p:sldId id="337" r:id="rId13"/>
    <p:sldId id="336" r:id="rId14"/>
    <p:sldId id="304" r:id="rId15"/>
    <p:sldId id="341" r:id="rId16"/>
    <p:sldId id="303" r:id="rId17"/>
    <p:sldId id="327" r:id="rId18"/>
    <p:sldId id="328" r:id="rId19"/>
  </p:sldIdLst>
  <p:sldSz cx="9144000" cy="5143500" type="screen16x9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F9933"/>
    <a:srgbClr val="FFFF00"/>
    <a:srgbClr val="FF3399"/>
    <a:srgbClr val="FF3300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56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Заб.край</c:v>
                </c:pt>
              </c:strCache>
            </c:strRef>
          </c:tx>
          <c:spPr>
            <a:solidFill>
              <a:srgbClr val="5AAE0E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нездоровое питание</c:v>
                </c:pt>
                <c:pt idx="1">
                  <c:v>низкая физическая активность</c:v>
                </c:pt>
                <c:pt idx="2">
                  <c:v>табакокурение</c:v>
                </c:pt>
                <c:pt idx="3">
                  <c:v>чрезмерное потребление алкоголя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70</c:v>
                </c:pt>
                <c:pt idx="1">
                  <c:v>31</c:v>
                </c:pt>
                <c:pt idx="2">
                  <c:v>33</c:v>
                </c:pt>
                <c:pt idx="3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4FD-4C23-AFA9-5DA9E5AAB1F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РФ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нездоровое питание</c:v>
                </c:pt>
                <c:pt idx="1">
                  <c:v>низкая физическая активность</c:v>
                </c:pt>
                <c:pt idx="2">
                  <c:v>табакокурение</c:v>
                </c:pt>
                <c:pt idx="3">
                  <c:v>чрезмерное потребление алкоголя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42</c:v>
                </c:pt>
                <c:pt idx="1">
                  <c:v>39</c:v>
                </c:pt>
                <c:pt idx="2">
                  <c:v>27.7</c:v>
                </c:pt>
                <c:pt idx="3" formatCode="0.0">
                  <c:v>3.8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4FD-4C23-AFA9-5DA9E5AAB1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967808"/>
        <c:axId val="20969344"/>
      </c:barChart>
      <c:catAx>
        <c:axId val="209678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20969344"/>
        <c:crosses val="autoZero"/>
        <c:auto val="1"/>
        <c:lblAlgn val="ctr"/>
        <c:lblOffset val="100"/>
        <c:noMultiLvlLbl val="0"/>
      </c:catAx>
      <c:valAx>
        <c:axId val="209693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9678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0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43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43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843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43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545BFABC-DB87-491D-AA37-4305BD7D25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5218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028700"/>
            <a:ext cx="7851648" cy="13716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2421402"/>
            <a:ext cx="7854696" cy="131445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C5B74-AF29-4F74-AA75-6887B1F591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DB65B-7098-4579-A82F-B61C74E9C5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1"/>
            <a:ext cx="2057400" cy="390882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1"/>
            <a:ext cx="6019800" cy="390882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0C784-C138-4B41-B20E-A5144232CC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D0EED-E8AA-421B-9169-33E83AAE1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443D-413D-48F6-818A-122FBCC762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38C7D-B844-45C3-B774-B22E96C475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3781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443D-413D-48F6-818A-122FBCC762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38C7D-B844-45C3-B774-B22E96C475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2286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443D-413D-48F6-818A-122FBCC762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38C7D-B844-45C3-B774-B22E96C475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853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443D-413D-48F6-818A-122FBCC762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38C7D-B844-45C3-B774-B22E96C475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2744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443D-413D-48F6-818A-122FBCC762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38C7D-B844-45C3-B774-B22E96C475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1073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443D-413D-48F6-818A-122FBCC762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38C7D-B844-45C3-B774-B22E96C475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636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443D-413D-48F6-818A-122FBCC762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38C7D-B844-45C3-B774-B22E96C475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35496" y="0"/>
            <a:ext cx="144016" cy="50405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203029" y="0"/>
            <a:ext cx="144016" cy="504056"/>
          </a:xfrm>
          <a:prstGeom prst="rect">
            <a:avLst/>
          </a:prstGeom>
          <a:solidFill>
            <a:srgbClr val="74E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602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8C666-A0AE-4AF8-AE74-0CBAAF379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443D-413D-48F6-818A-122FBCC762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38C7D-B844-45C3-B774-B22E96C475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8320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443D-413D-48F6-818A-122FBCC762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38C7D-B844-45C3-B774-B22E96C475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8865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443D-413D-48F6-818A-122FBCC762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38C7D-B844-45C3-B774-B22E96C475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736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443D-413D-48F6-818A-122FBCC762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38C7D-B844-45C3-B774-B22E96C475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931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0D0D0D"/>
                </a:solidFill>
                <a:latin typeface="Calibri"/>
                <a:cs typeface="Calibri"/>
              </a:defRPr>
            </a:lvl1pPr>
          </a:lstStyle>
          <a:p>
            <a:pPr marL="95885">
              <a:lnSpc>
                <a:spcPts val="955"/>
              </a:lnSpc>
            </a:pPr>
            <a:fld id="{81D60167-4931-47E6-BA6A-407CBD079E47}" type="slidenum">
              <a:rPr dirty="0"/>
              <a:pPr marL="95885">
                <a:lnSpc>
                  <a:spcPts val="955"/>
                </a:lnSpc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02246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987552"/>
            <a:ext cx="7772400" cy="1021842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028498"/>
            <a:ext cx="7772400" cy="1132284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28B4D-02CA-4A39-B08B-9D3D61EAAB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28066"/>
            <a:ext cx="82296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40064"/>
            <a:ext cx="4038600" cy="332613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40064"/>
            <a:ext cx="4038600" cy="332613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16FB4-423A-4C19-9800-54339AB728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28066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1436"/>
            <a:ext cx="4040188" cy="494514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394818"/>
            <a:ext cx="4041775" cy="491132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885950"/>
            <a:ext cx="4040188" cy="288429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885950"/>
            <a:ext cx="4041775" cy="288429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87F31-B27C-4C55-AB6F-B2FDD74DA5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28066"/>
            <a:ext cx="8305800" cy="85725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00515-F92B-46FB-969A-C951B12EC6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85939-41CD-4B31-9C8B-3A02569864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85764"/>
            <a:ext cx="2743200" cy="871538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257300"/>
            <a:ext cx="2743200" cy="3429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257300"/>
            <a:ext cx="5111750" cy="3429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41632-A30B-4D08-8DBF-4BF7ADB9E2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831056"/>
            <a:ext cx="5257800" cy="30861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6" y="4019551"/>
            <a:ext cx="155575" cy="116681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4362450"/>
            <a:ext cx="9163050" cy="7810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4664869"/>
            <a:ext cx="4762500" cy="47863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882747"/>
            <a:ext cx="2212848" cy="1186966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121589"/>
            <a:ext cx="2209800" cy="163449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899638"/>
            <a:ext cx="4617720" cy="294894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4767263"/>
            <a:ext cx="6096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D166F-3B07-494F-B1FB-ED99A97DB8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5953"/>
            <a:ext cx="9163050" cy="78105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5953"/>
            <a:ext cx="4762500" cy="4786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528638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51373"/>
            <a:ext cx="8229600" cy="3292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4767263"/>
            <a:ext cx="3352800" cy="273844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4767263"/>
            <a:ext cx="762000" cy="273844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 smtClean="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EA7A042F-7CB7-44CE-B41B-3778356D06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152400"/>
            <a:ext cx="9180513" cy="485775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04" r:id="rId2"/>
    <p:sldLayoutId id="2147483813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4" r:id="rId9"/>
    <p:sldLayoutId id="2147483810" r:id="rId10"/>
    <p:sldLayoutId id="2147483811" r:id="rId11"/>
    <p:sldLayoutId id="2147483815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937443D-413D-48F6-818A-122FBCC7626A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Tahom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23.05.2023</a:t>
            </a:fld>
            <a:endParaRPr lang="ru-RU">
              <a:solidFill>
                <a:prstClr val="black">
                  <a:tint val="75000"/>
                </a:prstClr>
              </a:solidFill>
              <a:latin typeface="Tahoma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Tahoma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1338C7D-B844-45C3-B774-B22E96C47519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ahom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582144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chitazdrav.ru/" TargetMode="External"/><Relationship Id="rId2" Type="http://schemas.openxmlformats.org/officeDocument/2006/relationships/hyperlink" Target="https://www.takzdorovo.ru/" TargetMode="Externa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9929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Профилактика </a:t>
            </a:r>
            <a:r>
              <a:rPr lang="ru-RU" sz="3200" b="1" dirty="0" smtClean="0">
                <a:solidFill>
                  <a:schemeClr val="tx1"/>
                </a:solidFill>
              </a:rPr>
              <a:t>заболеваний </a:t>
            </a:r>
            <a:r>
              <a:rPr lang="ru-RU" sz="3200" b="1" dirty="0">
                <a:solidFill>
                  <a:schemeClr val="tx1"/>
                </a:solidFill>
              </a:rPr>
              <a:t>и формирование здорового образа жизни </a:t>
            </a:r>
            <a:r>
              <a:rPr lang="ru-RU" sz="3200" b="1" dirty="0" smtClean="0">
                <a:solidFill>
                  <a:schemeClr val="tx1"/>
                </a:solidFill>
              </a:rPr>
              <a:t> в летнем оздоровительном лагере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4716017" y="2355726"/>
            <a:ext cx="4427984" cy="1890210"/>
          </a:xfrm>
        </p:spPr>
        <p:txBody>
          <a:bodyPr/>
          <a:lstStyle/>
          <a:p>
            <a:pPr algn="ctr">
              <a:lnSpc>
                <a:spcPct val="50000"/>
              </a:lnSpc>
            </a:pPr>
            <a:endParaRPr lang="ru-RU" sz="2800" b="1" dirty="0" smtClean="0"/>
          </a:p>
          <a:p>
            <a:pPr algn="ctr">
              <a:lnSpc>
                <a:spcPct val="50000"/>
              </a:lnSpc>
              <a:buFont typeface="Wingdings 2" pitchFamily="18" charset="2"/>
              <a:buNone/>
            </a:pPr>
            <a:endParaRPr lang="ru-RU" sz="2400" b="1" dirty="0" smtClean="0"/>
          </a:p>
          <a:p>
            <a:pPr algn="ctr">
              <a:lnSpc>
                <a:spcPct val="50000"/>
              </a:lnSpc>
              <a:buFont typeface="Wingdings 2" pitchFamily="18" charset="2"/>
              <a:buNone/>
            </a:pPr>
            <a:endParaRPr lang="ru-RU" sz="2400" b="1" dirty="0" smtClean="0"/>
          </a:p>
          <a:p>
            <a:pPr algn="ctr">
              <a:lnSpc>
                <a:spcPct val="50000"/>
              </a:lnSpc>
              <a:buFont typeface="Wingdings 2" pitchFamily="18" charset="2"/>
              <a:buNone/>
            </a:pPr>
            <a:endParaRPr lang="ru-RU" sz="1800" b="1" dirty="0" smtClean="0"/>
          </a:p>
          <a:p>
            <a:pPr algn="ctr">
              <a:lnSpc>
                <a:spcPct val="50000"/>
              </a:lnSpc>
              <a:buFont typeface="Wingdings 2" pitchFamily="18" charset="2"/>
              <a:buNone/>
            </a:pPr>
            <a:r>
              <a:rPr lang="ru-RU" sz="1600" b="1" smtClean="0"/>
              <a:t>Главный </a:t>
            </a:r>
            <a:endParaRPr lang="ru-RU" sz="1600" b="1" dirty="0" smtClean="0"/>
          </a:p>
          <a:p>
            <a:pPr algn="ctr">
              <a:lnSpc>
                <a:spcPct val="50000"/>
              </a:lnSpc>
              <a:buFont typeface="Wingdings 2" pitchFamily="18" charset="2"/>
              <a:buNone/>
            </a:pPr>
            <a:r>
              <a:rPr lang="ru-RU" sz="1600" b="1" dirty="0" smtClean="0"/>
              <a:t>внештатный </a:t>
            </a:r>
          </a:p>
          <a:p>
            <a:pPr algn="ctr">
              <a:lnSpc>
                <a:spcPct val="50000"/>
              </a:lnSpc>
              <a:buFont typeface="Wingdings 2" pitchFamily="18" charset="2"/>
              <a:buNone/>
            </a:pPr>
            <a:r>
              <a:rPr lang="ru-RU" sz="1600" b="1" dirty="0" smtClean="0"/>
              <a:t>специалист по профилактической </a:t>
            </a:r>
          </a:p>
          <a:p>
            <a:pPr algn="ctr">
              <a:lnSpc>
                <a:spcPct val="50000"/>
              </a:lnSpc>
              <a:buFont typeface="Wingdings 2" pitchFamily="18" charset="2"/>
              <a:buNone/>
            </a:pPr>
            <a:r>
              <a:rPr lang="ru-RU" sz="1600" b="1" dirty="0" smtClean="0"/>
              <a:t>медицине  детского профиля</a:t>
            </a:r>
          </a:p>
          <a:p>
            <a:pPr algn="ctr">
              <a:lnSpc>
                <a:spcPct val="50000"/>
              </a:lnSpc>
              <a:buFont typeface="Wingdings 2" pitchFamily="18" charset="2"/>
              <a:buNone/>
            </a:pPr>
            <a:r>
              <a:rPr lang="ru-RU" sz="1600" b="1" dirty="0" smtClean="0"/>
              <a:t>Министерства </a:t>
            </a:r>
          </a:p>
          <a:p>
            <a:pPr algn="ctr">
              <a:lnSpc>
                <a:spcPct val="50000"/>
              </a:lnSpc>
              <a:buFont typeface="Wingdings 2" pitchFamily="18" charset="2"/>
              <a:buNone/>
            </a:pPr>
            <a:r>
              <a:rPr lang="ru-RU" sz="1600" b="1" dirty="0" smtClean="0"/>
              <a:t>здравоохранения </a:t>
            </a:r>
          </a:p>
          <a:p>
            <a:pPr algn="ctr">
              <a:lnSpc>
                <a:spcPct val="50000"/>
              </a:lnSpc>
              <a:buFont typeface="Wingdings 2" pitchFamily="18" charset="2"/>
              <a:buNone/>
            </a:pPr>
            <a:r>
              <a:rPr lang="ru-RU" sz="1600" b="1" dirty="0" smtClean="0"/>
              <a:t>Забайкальского края </a:t>
            </a:r>
          </a:p>
          <a:p>
            <a:pPr algn="ctr">
              <a:lnSpc>
                <a:spcPct val="50000"/>
              </a:lnSpc>
              <a:buFont typeface="Wingdings 2" pitchFamily="18" charset="2"/>
              <a:buNone/>
            </a:pPr>
            <a:endParaRPr lang="ru-RU" sz="1600" b="1" dirty="0" smtClean="0"/>
          </a:p>
          <a:p>
            <a:pPr algn="ctr">
              <a:lnSpc>
                <a:spcPct val="50000"/>
              </a:lnSpc>
              <a:buFont typeface="Wingdings 2" pitchFamily="18" charset="2"/>
              <a:buNone/>
            </a:pPr>
            <a:r>
              <a:rPr lang="ru-RU" sz="1600" b="1" dirty="0" smtClean="0"/>
              <a:t>Т.Б. Есина</a:t>
            </a:r>
          </a:p>
          <a:p>
            <a:pPr algn="ctr"/>
            <a:endParaRPr lang="ru-RU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383618"/>
            <a:ext cx="4762500" cy="172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D:\Мои документы\ЛОК\ЛОК 2022\deti_letom_ochk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854927"/>
            <a:ext cx="4038600" cy="2021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-57150"/>
            <a:ext cx="8229600" cy="5715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sz="4000" smtClean="0"/>
          </a:p>
        </p:txBody>
      </p:sp>
      <p:sp>
        <p:nvSpPr>
          <p:cNvPr id="490499" name="Rectangle 3"/>
          <p:cNvSpPr>
            <a:spLocks noGrp="1" noChangeArrowheads="1"/>
          </p:cNvSpPr>
          <p:nvPr>
            <p:ph idx="1"/>
          </p:nvPr>
        </p:nvSpPr>
        <p:spPr>
          <a:xfrm>
            <a:off x="3419872" y="0"/>
            <a:ext cx="5724129" cy="5143500"/>
          </a:xfrm>
        </p:spPr>
        <p:txBody>
          <a:bodyPr>
            <a:normAutofit fontScale="62500" lnSpcReduction="20000"/>
          </a:bodyPr>
          <a:lstStyle/>
          <a:p>
            <a:pPr marL="609600" indent="-609600" algn="ctr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3600" b="1" dirty="0" smtClean="0"/>
              <a:t>Формы и методы :</a:t>
            </a:r>
          </a:p>
          <a:p>
            <a:pPr marL="609600" indent="-60960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l"/>
              <a:defRPr/>
            </a:pPr>
            <a:r>
              <a:rPr lang="ru-RU" sz="3600" b="1" dirty="0" smtClean="0"/>
              <a:t>Групповые занятия (не менее 15-20 минут), минутки здоровья</a:t>
            </a:r>
          </a:p>
          <a:p>
            <a:pPr marL="609600" indent="-60960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l"/>
              <a:defRPr/>
            </a:pPr>
            <a:r>
              <a:rPr lang="ru-RU" sz="3600" b="1" dirty="0" smtClean="0"/>
              <a:t>Наглядные материалы: </a:t>
            </a:r>
          </a:p>
          <a:p>
            <a:pPr marL="609600" indent="-60960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b="1" dirty="0" smtClean="0"/>
              <a:t>        стендовые (уголки здоровья, плакаты, </a:t>
            </a:r>
            <a:r>
              <a:rPr lang="ru-RU" sz="3600" b="1" dirty="0" err="1" smtClean="0"/>
              <a:t>штендеры</a:t>
            </a:r>
            <a:r>
              <a:rPr lang="ru-RU" sz="3600" b="1" dirty="0" smtClean="0"/>
              <a:t>, баннеры и </a:t>
            </a:r>
            <a:r>
              <a:rPr lang="ru-RU" sz="3600" b="1" dirty="0" err="1" smtClean="0"/>
              <a:t>т.д</a:t>
            </a:r>
            <a:r>
              <a:rPr lang="ru-RU" sz="3600" b="1" dirty="0" smtClean="0"/>
              <a:t>)</a:t>
            </a:r>
          </a:p>
          <a:p>
            <a:pPr marL="609600" indent="-60960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3600" b="1" dirty="0" smtClean="0"/>
              <a:t>Раздаточные (памятки, листовки)</a:t>
            </a:r>
          </a:p>
          <a:p>
            <a:pPr marL="609600" indent="-60960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l"/>
              <a:defRPr/>
            </a:pPr>
            <a:r>
              <a:rPr lang="ru-RU" sz="3600" b="1" dirty="0" smtClean="0"/>
              <a:t>Видеодемонстрации (</a:t>
            </a:r>
            <a:r>
              <a:rPr lang="ru-RU" sz="3600" b="1" dirty="0" err="1" smtClean="0"/>
              <a:t>видеолекторий</a:t>
            </a:r>
            <a:r>
              <a:rPr lang="ru-RU" sz="3600" b="1" dirty="0" smtClean="0"/>
              <a:t>)</a:t>
            </a:r>
          </a:p>
          <a:p>
            <a:pPr marL="609600" indent="-60960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l"/>
              <a:defRPr/>
            </a:pPr>
            <a:r>
              <a:rPr lang="ru-RU" sz="3600" b="1" dirty="0" smtClean="0"/>
              <a:t>ИНТЕРАКТИВНЫЕ: </a:t>
            </a:r>
          </a:p>
          <a:p>
            <a:pPr marL="609600" indent="-60960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b="1" dirty="0" smtClean="0"/>
              <a:t>       «Круглые столы», «Дни здоровья», клубы, викторины, спартакиады, конкурсы плакатов, пословиц, </a:t>
            </a:r>
            <a:r>
              <a:rPr lang="ru-RU" sz="3600" b="1" dirty="0" err="1" smtClean="0"/>
              <a:t>слоганов</a:t>
            </a:r>
            <a:r>
              <a:rPr lang="ru-RU" sz="3600" b="1" dirty="0" smtClean="0"/>
              <a:t>, частушек  и др.</a:t>
            </a:r>
          </a:p>
          <a:p>
            <a:pPr marL="609600" indent="-60960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600" b="1" dirty="0" smtClean="0"/>
              <a:t>Обучение действием: работа </a:t>
            </a:r>
            <a:r>
              <a:rPr lang="ru-RU" sz="3600" b="1" dirty="0" err="1" smtClean="0"/>
              <a:t>сантроек</a:t>
            </a:r>
            <a:endParaRPr lang="ru-RU" sz="3600" b="1" dirty="0" smtClean="0"/>
          </a:p>
          <a:p>
            <a:pPr marL="609600" indent="-60960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3600" b="1" dirty="0" smtClean="0">
              <a:solidFill>
                <a:srgbClr val="EAEA3C"/>
              </a:solidFill>
            </a:endParaRPr>
          </a:p>
          <a:p>
            <a:pPr marL="609600" indent="-60960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3600" dirty="0" smtClean="0">
              <a:solidFill>
                <a:srgbClr val="EAEA3C"/>
              </a:solidFill>
            </a:endParaRPr>
          </a:p>
        </p:txBody>
      </p:sp>
      <p:pic>
        <p:nvPicPr>
          <p:cNvPr id="16388" name="Picture 2" descr="C:\Users\user\Desktop\5zv_deti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3471291"/>
            <a:ext cx="190770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4739" y="2818420"/>
            <a:ext cx="206650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" y="1851670"/>
            <a:ext cx="2088232" cy="17668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542676"/>
            <a:ext cx="2304256" cy="1800200"/>
          </a:xfrm>
          <a:prstGeom prst="rect">
            <a:avLst/>
          </a:prstGeom>
        </p:spPr>
      </p:pic>
      <p:pic>
        <p:nvPicPr>
          <p:cNvPr id="9" name="object 6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51470"/>
            <a:ext cx="1835696" cy="1800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ЛОК\ЛОК 2017\20170602_1130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" y="37990"/>
            <a:ext cx="4824537" cy="2641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79762"/>
            <a:ext cx="5689600" cy="2346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87774"/>
            <a:ext cx="4150994" cy="2538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522" y="148763"/>
            <a:ext cx="4434922" cy="2538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5994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506592"/>
            <a:ext cx="8229600" cy="32403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457200" y="5326056"/>
            <a:ext cx="8229600" cy="16201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D:\Мои документы\ЛОК\2017г\slide_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7" y="33468"/>
            <a:ext cx="6264696" cy="502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Мои документы\ЛОК\2017г\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341" y="52405"/>
            <a:ext cx="2857500" cy="1678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Мои документы\ЛОК\2017г\image1(23)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385" y="1822063"/>
            <a:ext cx="2411413" cy="321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488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55985"/>
            <a:ext cx="9144000" cy="73937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/>
                </a:solidFill>
                <a:latin typeface="Arial Black" pitchFamily="34" charset="0"/>
              </a:rPr>
              <a:t>Журнал учета  работы по гигиеническому воспитанию №038/у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lvl="4" algn="ctr">
              <a:buFont typeface="Wingdings" pitchFamily="2" charset="2"/>
              <a:buNone/>
            </a:pPr>
            <a:endParaRPr lang="ru-RU" sz="3200" smtClean="0"/>
          </a:p>
          <a:p>
            <a:pPr lvl="4" algn="ctr">
              <a:buFont typeface="Wingdings" pitchFamily="2" charset="2"/>
              <a:buNone/>
            </a:pPr>
            <a:endParaRPr lang="ru-RU" sz="3200" smtClean="0"/>
          </a:p>
          <a:p>
            <a:pPr lvl="4" algn="ctr">
              <a:buFont typeface="Wingdings" pitchFamily="2" charset="2"/>
              <a:buNone/>
            </a:pPr>
            <a:endParaRPr lang="ru-RU" sz="3200" smtClean="0"/>
          </a:p>
        </p:txBody>
      </p:sp>
      <p:graphicFrame>
        <p:nvGraphicFramePr>
          <p:cNvPr id="492548" name="Group 4"/>
          <p:cNvGraphicFramePr>
            <a:graphicFrameLocks noGrp="1"/>
          </p:cNvGraphicFramePr>
          <p:nvPr>
            <p:ph sz="half" idx="2"/>
          </p:nvPr>
        </p:nvGraphicFramePr>
        <p:xfrm>
          <a:off x="0" y="1143000"/>
          <a:ext cx="9144000" cy="4000501"/>
        </p:xfrm>
        <a:graphic>
          <a:graphicData uri="http://schemas.openxmlformats.org/drawingml/2006/table">
            <a:tbl>
              <a:tblPr/>
              <a:tblGrid>
                <a:gridCol w="2019300"/>
                <a:gridCol w="2017713"/>
                <a:gridCol w="2022475"/>
                <a:gridCol w="3084512"/>
              </a:tblGrid>
              <a:tr h="16561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Black" pitchFamily="34" charset="0"/>
                        </a:rPr>
                        <a:t>Дата</a:t>
                      </a: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Black" pitchFamily="34" charset="0"/>
                        </a:rPr>
                        <a:t>Форма работы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Black" pitchFamily="34" charset="0"/>
                        </a:rPr>
                        <a:t>Тема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Black" pitchFamily="34" charset="0"/>
                        </a:rPr>
                        <a:t>Кол-во слушателей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Black" pitchFamily="34" charset="0"/>
                        </a:rPr>
                        <a:t>возраст, № отряда.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43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EAEA3C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EAEA3C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EAEA3C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EAEA3C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90568"/>
            <a:ext cx="8229600" cy="540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51520" y="51470"/>
            <a:ext cx="8712968" cy="509203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lvl="0" indent="0" algn="ctr">
              <a:buNone/>
            </a:pPr>
            <a:r>
              <a:rPr lang="ru-RU" sz="2800" b="1" dirty="0" smtClean="0">
                <a:latin typeface="Arial Black" pitchFamily="34" charset="0"/>
              </a:rPr>
              <a:t>Методические материалы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https://www.takzdorovo.ru/</a:t>
            </a:r>
            <a: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- портал о здоровом образе жизни Минздрава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РФ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en-US" sz="32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http://chitazdrav.ru</a:t>
            </a:r>
            <a:r>
              <a:rPr lang="en-US" sz="3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lang="ru-RU" sz="3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сайт Минздрава МЗ ЗК     Баннер по правой стороне на главной странице  «Летняя оздоровительная кампания» 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Кабинет (отделение) медицинской профилактики МО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flipV="1">
            <a:off x="9828583" y="4677984"/>
            <a:ext cx="288032" cy="10801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2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-114300"/>
            <a:ext cx="8229600" cy="1143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sz="4000" smtClean="0"/>
          </a:p>
        </p:txBody>
      </p:sp>
      <p:sp>
        <p:nvSpPr>
          <p:cNvPr id="491523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0"/>
            <a:ext cx="8928992" cy="5143500"/>
          </a:xfrm>
        </p:spPr>
        <p:txBody>
          <a:bodyPr>
            <a:normAutofit fontScale="92500" lnSpcReduction="20000"/>
          </a:bodyPr>
          <a:lstStyle/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3900" b="1" u="sng" dirty="0" smtClean="0">
                <a:latin typeface="Times New Roman" pitchFamily="18" charset="0"/>
                <a:cs typeface="Times New Roman" pitchFamily="18" charset="0"/>
              </a:rPr>
              <a:t>Приглашение бригады специалистов краевых учреждений: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Для пришкольных лагерей – в поликлинические подразделения  детского клин. мед центра г.Читы,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КЦОЗиМП;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Для выезда бригады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специалистов краевых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МО в 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загородные лагеря Читинского района 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ЗАЯВКИ  ПО ТЕЛЕФОНУ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КЦОЗиМП</a:t>
            </a:r>
            <a:endParaRPr lang="ru-RU" sz="35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35-18-92</a:t>
            </a:r>
            <a:endParaRPr lang="ru-RU" sz="3500" b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контактное лицо –  Казанцева Юлия Николаевна</a:t>
            </a: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4000" dirty="0" smtClean="0">
              <a:solidFill>
                <a:srgbClr val="FF3300"/>
              </a:solidFill>
            </a:endParaRP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4000" dirty="0" smtClean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44091"/>
            <a:ext cx="8229600" cy="53579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endParaRPr lang="ru-RU" dirty="0" smtClean="0"/>
          </a:p>
          <a:p>
            <a:pPr algn="ctr">
              <a:buFont typeface="Wingdings 2" pitchFamily="18" charset="2"/>
              <a:buNone/>
            </a:pPr>
            <a:r>
              <a:rPr lang="ru-RU" sz="3200" b="1" dirty="0" smtClean="0">
                <a:latin typeface="Arial Black" pitchFamily="34" charset="0"/>
              </a:rPr>
              <a:t>Отчет </a:t>
            </a:r>
          </a:p>
          <a:p>
            <a:pPr algn="ctr">
              <a:buFont typeface="Wingdings 2" pitchFamily="18" charset="2"/>
              <a:buNone/>
            </a:pPr>
            <a:r>
              <a:rPr lang="ru-RU" sz="3200" b="1" dirty="0" smtClean="0">
                <a:latin typeface="Arial Black" pitchFamily="34" charset="0"/>
              </a:rPr>
              <a:t>по окончанию каждого сезона передается в </a:t>
            </a:r>
          </a:p>
          <a:p>
            <a:pPr algn="ctr">
              <a:buFont typeface="Wingdings 2" pitchFamily="18" charset="2"/>
              <a:buNone/>
            </a:pPr>
            <a:r>
              <a:rPr lang="ru-RU" sz="3200" b="1" dirty="0" smtClean="0">
                <a:latin typeface="Arial Black" pitchFamily="34" charset="0"/>
              </a:rPr>
              <a:t>медицинскую организацию </a:t>
            </a:r>
          </a:p>
          <a:p>
            <a:pPr algn="ctr">
              <a:buFont typeface="Wingdings 2" pitchFamily="18" charset="2"/>
              <a:buNone/>
            </a:pPr>
            <a:r>
              <a:rPr lang="ru-RU" sz="3200" b="1" dirty="0" smtClean="0">
                <a:latin typeface="Arial Black" pitchFamily="34" charset="0"/>
              </a:rPr>
              <a:t>(ЦРБ, городская поликлиника, краевая МО) </a:t>
            </a:r>
          </a:p>
          <a:p>
            <a:pPr algn="ctr">
              <a:buFont typeface="Wingdings 2" pitchFamily="18" charset="2"/>
              <a:buNone/>
            </a:pPr>
            <a:r>
              <a:rPr lang="ru-RU" sz="3200" b="1" dirty="0" smtClean="0">
                <a:latin typeface="Arial Black" pitchFamily="34" charset="0"/>
              </a:rPr>
              <a:t>в кабинет (отделение) медицинской профилактики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36934"/>
            <a:ext cx="8229600" cy="108347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457200" y="4354116"/>
            <a:ext cx="8229600" cy="389334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9512" y="3381840"/>
            <a:ext cx="8672566" cy="769441"/>
          </a:xfrm>
          <a:prstGeom prst="rect">
            <a:avLst/>
          </a:prstGeom>
          <a:scene3d>
            <a:camera prst="obliqueTopRigh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defRPr/>
            </a:pPr>
            <a:r>
              <a:rPr lang="ru-RU" sz="4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Lucida Sans"/>
              </a:rPr>
              <a:t>БЛАГОДАРЮ ЗА ВНИМАНИЕ!</a:t>
            </a:r>
            <a:endParaRPr lang="ru-RU" sz="4400" b="1" dirty="0">
              <a:ln/>
              <a:gradFill flip="none" rotWithShape="1">
                <a:gsLst>
                  <a:gs pos="0">
                    <a:schemeClr val="accent3">
                      <a:shade val="30000"/>
                      <a:satMod val="115000"/>
                    </a:schemeClr>
                  </a:gs>
                  <a:gs pos="50000">
                    <a:schemeClr val="accent3">
                      <a:shade val="67500"/>
                      <a:satMod val="115000"/>
                    </a:schemeClr>
                  </a:gs>
                  <a:gs pos="100000">
                    <a:schemeClr val="accent3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5004049" y="627064"/>
            <a:ext cx="3941828" cy="424894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9865F-466D-477C-ABAE-4DB24E40F5F8}" type="slidenum">
              <a:rPr lang="ru-RU" smtClean="0"/>
              <a:t>2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365" y="701705"/>
            <a:ext cx="45160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Федеральный проект «Формирование системы мотивации граждан к здоровому образу жизни, включая здоровое питание и </a:t>
            </a:r>
            <a:endParaRPr lang="en-US" sz="12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отказ от вредных привычек»</a:t>
            </a:r>
            <a:endParaRPr lang="en-US" sz="12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(«Укрепление общественного здоровья»)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611560" y="1785338"/>
            <a:ext cx="936104" cy="792088"/>
          </a:xfrm>
          <a:prstGeom prst="homePlate">
            <a:avLst/>
          </a:prstGeom>
          <a:solidFill>
            <a:srgbClr val="74E012"/>
          </a:solidFill>
          <a:ln w="95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9" name="Нашивка 8"/>
          <p:cNvSpPr/>
          <p:nvPr/>
        </p:nvSpPr>
        <p:spPr>
          <a:xfrm>
            <a:off x="1187624" y="1785338"/>
            <a:ext cx="936104" cy="792088"/>
          </a:xfrm>
          <a:prstGeom prst="chevron">
            <a:avLst/>
          </a:prstGeom>
          <a:solidFill>
            <a:srgbClr val="67C610"/>
          </a:solidFill>
          <a:ln w="95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chemeClr val="tx1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1774635" y="1785338"/>
            <a:ext cx="987472" cy="792088"/>
          </a:xfrm>
          <a:prstGeom prst="chevron">
            <a:avLst/>
          </a:prstGeom>
          <a:solidFill>
            <a:srgbClr val="5AAE0E"/>
          </a:solidFill>
          <a:ln w="95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chemeClr val="tx1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>
            <a:off x="2648426" y="1779663"/>
            <a:ext cx="1733279" cy="792088"/>
          </a:xfrm>
          <a:prstGeom prst="chevron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2012104"/>
            <a:ext cx="7920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2019г.</a:t>
            </a:r>
            <a:endParaRPr lang="ru-RU" sz="11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467146" y="2012104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/>
              <a:t>2020г.</a:t>
            </a:r>
            <a:endParaRPr lang="ru-RU" sz="11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129728" y="2017721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/>
              <a:t>2021г.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46228" y="2012104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2030г.</a:t>
            </a:r>
            <a:endParaRPr lang="ru-RU" sz="11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33357" y="3001424"/>
            <a:ext cx="4305529" cy="169277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u="sng" dirty="0" smtClean="0"/>
              <a:t>Цель:</a:t>
            </a:r>
            <a:r>
              <a:rPr lang="ru-RU" dirty="0" smtClean="0"/>
              <a:t> </a:t>
            </a:r>
            <a:endParaRPr lang="en-US" dirty="0" smtClean="0"/>
          </a:p>
          <a:p>
            <a:r>
              <a:rPr lang="ru-RU" sz="1600" dirty="0" smtClean="0"/>
              <a:t>повышение ожидаемой продолжительности жизни граждан </a:t>
            </a:r>
            <a:r>
              <a:rPr lang="ru-RU" sz="1600" b="1" dirty="0" smtClean="0"/>
              <a:t>до 78 лет к 2030 году</a:t>
            </a:r>
            <a:r>
              <a:rPr lang="ru-RU" sz="1600" dirty="0" smtClean="0"/>
              <a:t> за счет внедрения эффективных подходов, программ и мер, направленных на укрепление здоровья населения на популяционном уровне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1752" y="23545"/>
            <a:ext cx="6863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">
              <a:lnSpc>
                <a:spcPct val="100000"/>
              </a:lnSpc>
              <a:spcBef>
                <a:spcPts val="265"/>
              </a:spcBef>
            </a:pPr>
            <a:r>
              <a:rPr lang="ru-RU" b="1" spc="-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Реализация</a:t>
            </a:r>
            <a:r>
              <a:rPr lang="ru-RU" b="1" spc="3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 </a:t>
            </a:r>
            <a:r>
              <a:rPr lang="ru-RU" b="1" spc="-1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национального</a:t>
            </a:r>
            <a:r>
              <a:rPr lang="ru-RU" b="1" spc="4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 </a:t>
            </a:r>
            <a:r>
              <a:rPr lang="ru-RU" b="1" spc="-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проекта</a:t>
            </a:r>
            <a:r>
              <a:rPr lang="ru-RU" b="1" spc="2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 </a:t>
            </a:r>
            <a:r>
              <a:rPr lang="ru-RU" b="1" spc="-1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«Демография»: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cs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48065" y="854542"/>
            <a:ext cx="3672408" cy="10284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lang="ru-RU" sz="1200" b="1" spc="-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Указ</a:t>
            </a:r>
            <a:r>
              <a:rPr lang="ru-RU" sz="1200" b="1" spc="-1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 </a:t>
            </a: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Президента</a:t>
            </a:r>
            <a:r>
              <a:rPr lang="ru-RU" sz="1200" b="1" spc="-35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 </a:t>
            </a:r>
            <a:r>
              <a:rPr lang="ru-RU" sz="1200" b="1" spc="-5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Российской</a:t>
            </a:r>
            <a:r>
              <a:rPr lang="ru-RU" sz="1200" b="1" spc="-4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 </a:t>
            </a:r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Федерации</a:t>
            </a:r>
            <a:endParaRPr lang="en-US" sz="1200" b="1" dirty="0" smtClean="0">
              <a:solidFill>
                <a:schemeClr val="tx1">
                  <a:lumMod val="75000"/>
                  <a:lumOff val="25000"/>
                </a:schemeClr>
              </a:solidFill>
              <a:cs typeface="Calibri"/>
            </a:endParaRPr>
          </a:p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lang="ru-RU" sz="1200" b="1" spc="-4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 </a:t>
            </a: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от</a:t>
            </a:r>
            <a:r>
              <a:rPr lang="ru-RU" sz="1200" b="1" spc="-5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 07.05.2018</a:t>
            </a: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 №</a:t>
            </a:r>
            <a:r>
              <a:rPr lang="ru-RU" sz="1200" b="1" spc="5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 </a:t>
            </a: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204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cs typeface="Calibri"/>
            </a:endParaRPr>
          </a:p>
          <a:p>
            <a:pPr marL="186055" marR="180975" algn="ctr">
              <a:lnSpc>
                <a:spcPct val="100000"/>
              </a:lnSpc>
            </a:pP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«О </a:t>
            </a:r>
            <a:r>
              <a:rPr lang="ru-RU" sz="1200" b="1" spc="-5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национальных </a:t>
            </a: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целях и </a:t>
            </a:r>
            <a:r>
              <a:rPr lang="ru-RU" sz="1200" b="1" spc="-5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стратегических задачах </a:t>
            </a: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развития </a:t>
            </a:r>
            <a:r>
              <a:rPr lang="ru-RU" sz="1200" b="1" spc="-5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Российской </a:t>
            </a: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Федерации </a:t>
            </a:r>
            <a:r>
              <a:rPr lang="ru-RU" sz="1200" b="1" spc="-395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 </a:t>
            </a:r>
            <a:r>
              <a:rPr lang="ru-RU" sz="1200" b="1" spc="-5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на</a:t>
            </a:r>
            <a:r>
              <a:rPr lang="ru-RU" sz="1200" b="1" spc="1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 </a:t>
            </a:r>
            <a:r>
              <a:rPr lang="ru-RU" sz="1200" b="1" spc="-5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период</a:t>
            </a:r>
            <a:r>
              <a:rPr lang="ru-RU" sz="1200" b="1" spc="-35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 </a:t>
            </a:r>
            <a:r>
              <a:rPr lang="ru-RU" sz="1200" b="1" spc="-3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 </a:t>
            </a:r>
            <a:r>
              <a:rPr lang="ru-RU" sz="1200" b="1" spc="-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до</a:t>
            </a:r>
            <a:r>
              <a:rPr lang="ru-RU" sz="1200" b="1" spc="1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 </a:t>
            </a: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2024 </a:t>
            </a:r>
            <a:r>
              <a:rPr lang="ru-RU" sz="1200" b="1" spc="-5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года»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cs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61465" y="2139702"/>
            <a:ext cx="21198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spc="-5" dirty="0">
                <a:solidFill>
                  <a:srgbClr val="00B050"/>
                </a:solidFill>
                <a:cs typeface="Calibri"/>
              </a:rPr>
              <a:t>ЗАДАЧИ</a:t>
            </a:r>
            <a:r>
              <a:rPr lang="ru-RU" sz="1600" b="1" spc="-20" dirty="0">
                <a:solidFill>
                  <a:srgbClr val="00B050"/>
                </a:solidFill>
                <a:cs typeface="Calibri"/>
              </a:rPr>
              <a:t> </a:t>
            </a:r>
            <a:r>
              <a:rPr lang="ru-RU" sz="1600" b="1" spc="-5" dirty="0">
                <a:solidFill>
                  <a:srgbClr val="00B050"/>
                </a:solidFill>
                <a:cs typeface="Calibri"/>
              </a:rPr>
              <a:t>ОТРАСЛИ</a:t>
            </a:r>
            <a:endParaRPr lang="ru-RU" sz="1600" dirty="0">
              <a:solidFill>
                <a:srgbClr val="00B05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157369" y="2643759"/>
            <a:ext cx="176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spc="-5" dirty="0">
                <a:solidFill>
                  <a:schemeClr val="tx1">
                    <a:lumMod val="85000"/>
                    <a:lumOff val="15000"/>
                  </a:schemeClr>
                </a:solidFill>
                <a:cs typeface="Calibri"/>
              </a:rPr>
              <a:t>Сохранение</a:t>
            </a:r>
            <a:r>
              <a:rPr lang="ru-RU" sz="1200" spc="-15" dirty="0">
                <a:solidFill>
                  <a:schemeClr val="tx1">
                    <a:lumMod val="85000"/>
                    <a:lumOff val="15000"/>
                  </a:schemeClr>
                </a:solidFill>
                <a:cs typeface="Calibri"/>
              </a:rPr>
              <a:t> 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cs typeface="Calibri"/>
              </a:rPr>
              <a:t>здоровья</a:t>
            </a:r>
            <a:r>
              <a:rPr lang="ru-RU" sz="1200" spc="-45" dirty="0">
                <a:solidFill>
                  <a:schemeClr val="tx1">
                    <a:lumMod val="85000"/>
                    <a:lumOff val="15000"/>
                  </a:schemeClr>
                </a:solidFill>
                <a:cs typeface="Calibri"/>
              </a:rPr>
              <a:t> </a:t>
            </a:r>
            <a:r>
              <a:rPr lang="ru-RU" sz="1200" spc="-5" dirty="0">
                <a:solidFill>
                  <a:schemeClr val="tx1">
                    <a:lumMod val="85000"/>
                    <a:lumOff val="15000"/>
                  </a:schemeClr>
                </a:solidFill>
                <a:cs typeface="Calibri"/>
              </a:rPr>
              <a:t>населения</a:t>
            </a:r>
            <a:endParaRPr lang="ru-RU" sz="12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046971" y="2637285"/>
            <a:ext cx="17629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spc="-5" dirty="0">
                <a:solidFill>
                  <a:schemeClr val="tx1">
                    <a:lumMod val="85000"/>
                    <a:lumOff val="15000"/>
                  </a:schemeClr>
                </a:solidFill>
                <a:cs typeface="Calibri"/>
              </a:rPr>
              <a:t>Снижение смертности населения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157367" y="3795887"/>
            <a:ext cx="176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spc="-5" dirty="0">
                <a:solidFill>
                  <a:schemeClr val="tx1">
                    <a:lumMod val="85000"/>
                    <a:lumOff val="15000"/>
                  </a:schemeClr>
                </a:solidFill>
                <a:cs typeface="Calibri"/>
              </a:rPr>
              <a:t>Снижение </a:t>
            </a:r>
            <a:r>
              <a:rPr lang="ru-RU" sz="1200" spc="-5" dirty="0" err="1">
                <a:solidFill>
                  <a:schemeClr val="tx1">
                    <a:lumMod val="85000"/>
                    <a:lumOff val="15000"/>
                  </a:schemeClr>
                </a:solidFill>
                <a:cs typeface="Calibri"/>
              </a:rPr>
              <a:t>инвалидизации</a:t>
            </a:r>
            <a:r>
              <a:rPr lang="ru-RU" sz="1200" spc="-5" dirty="0">
                <a:solidFill>
                  <a:schemeClr val="tx1">
                    <a:lumMod val="85000"/>
                    <a:lumOff val="15000"/>
                  </a:schemeClr>
                </a:solidFill>
                <a:cs typeface="Calibri"/>
              </a:rPr>
              <a:t>  населения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7064870" y="3789413"/>
            <a:ext cx="17450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spc="-5" dirty="0">
                <a:solidFill>
                  <a:schemeClr val="tx1">
                    <a:lumMod val="85000"/>
                    <a:lumOff val="15000"/>
                  </a:schemeClr>
                </a:solidFill>
                <a:cs typeface="Calibri"/>
              </a:rPr>
              <a:t>Улучшение качества жизни  населения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34022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892" y="0"/>
            <a:ext cx="877810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ahoma"/>
              </a:rPr>
              <a:t>Основные факторы риска смертности </a:t>
            </a:r>
          </a:p>
          <a:p>
            <a:pPr algn="l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ahoma"/>
              </a:rPr>
              <a:t>от хронических неинфекционных заболеваний</a:t>
            </a:r>
            <a:endParaRPr lang="ru-RU" sz="1800" b="1" dirty="0">
              <a:solidFill>
                <a:prstClr val="black">
                  <a:lumMod val="75000"/>
                  <a:lumOff val="25000"/>
                </a:prstClr>
              </a:solidFill>
              <a:latin typeface="Tahoma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51520" y="2859782"/>
            <a:ext cx="842493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Скругленный прямоугольник 4"/>
          <p:cNvSpPr/>
          <p:nvPr/>
        </p:nvSpPr>
        <p:spPr>
          <a:xfrm>
            <a:off x="467544" y="1059582"/>
            <a:ext cx="2016224" cy="360040"/>
          </a:xfrm>
          <a:prstGeom prst="roundRect">
            <a:avLst/>
          </a:prstGeom>
          <a:solidFill>
            <a:srgbClr val="DDFAC2"/>
          </a:solidFill>
          <a:ln w="9525">
            <a:solidFill>
              <a:srgbClr val="5AAE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prstClr val="black"/>
                </a:solidFill>
              </a:rPr>
              <a:t>Табак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83768" y="696406"/>
            <a:ext cx="1417376" cy="32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ahoma"/>
              </a:rPr>
              <a:t>Влияние факторов </a:t>
            </a:r>
          </a:p>
          <a:p>
            <a:pPr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ahoma"/>
              </a:rPr>
              <a:t>риска на смертность</a:t>
            </a:r>
            <a:endParaRPr lang="ru-RU" sz="1100" dirty="0">
              <a:solidFill>
                <a:prstClr val="black"/>
              </a:solidFill>
              <a:latin typeface="Tahoma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99792" y="1059582"/>
            <a:ext cx="936104" cy="36004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prstClr val="black"/>
                </a:solidFill>
              </a:rPr>
              <a:t>17,1%</a:t>
            </a:r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7544" y="1491630"/>
            <a:ext cx="2016224" cy="360040"/>
          </a:xfrm>
          <a:prstGeom prst="roundRect">
            <a:avLst/>
          </a:prstGeom>
          <a:solidFill>
            <a:srgbClr val="DDFAC2"/>
          </a:solidFill>
          <a:ln w="9525">
            <a:solidFill>
              <a:srgbClr val="5AAE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prstClr val="black"/>
                </a:solidFill>
              </a:rPr>
              <a:t>Алкоголь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99792" y="1491630"/>
            <a:ext cx="936104" cy="36004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prstClr val="black"/>
                </a:solidFill>
              </a:rPr>
              <a:t>11,9%</a:t>
            </a:r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7544" y="1923678"/>
            <a:ext cx="2016224" cy="360040"/>
          </a:xfrm>
          <a:prstGeom prst="roundRect">
            <a:avLst/>
          </a:prstGeom>
          <a:solidFill>
            <a:srgbClr val="DDFAC2"/>
          </a:solidFill>
          <a:ln w="9525">
            <a:solidFill>
              <a:srgbClr val="5AAE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</a:rPr>
              <a:t>Неправильное питание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699792" y="1923678"/>
            <a:ext cx="936104" cy="36004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prstClr val="black"/>
                </a:solidFill>
              </a:rPr>
              <a:t>12,9%</a:t>
            </a:r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7544" y="2355726"/>
            <a:ext cx="2016224" cy="360040"/>
          </a:xfrm>
          <a:prstGeom prst="roundRect">
            <a:avLst/>
          </a:prstGeom>
          <a:solidFill>
            <a:srgbClr val="DDFAC2"/>
          </a:solidFill>
          <a:ln w="9525">
            <a:solidFill>
              <a:srgbClr val="5AAE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</a:rPr>
              <a:t>Низкая физическая активность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699792" y="2355726"/>
            <a:ext cx="936104" cy="36004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prstClr val="black"/>
                </a:solidFill>
              </a:rPr>
              <a:t>12</a:t>
            </a:r>
            <a:r>
              <a:rPr lang="en-US" sz="1800" dirty="0" smtClean="0">
                <a:solidFill>
                  <a:prstClr val="black"/>
                </a:solidFill>
              </a:rPr>
              <a:t>,</a:t>
            </a:r>
            <a:r>
              <a:rPr lang="ru-RU" sz="1800" dirty="0" smtClean="0">
                <a:solidFill>
                  <a:prstClr val="black"/>
                </a:solidFill>
              </a:rPr>
              <a:t>5%</a:t>
            </a:r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3851920" y="1059582"/>
            <a:ext cx="1440160" cy="1584176"/>
          </a:xfrm>
          <a:prstGeom prst="rightArrow">
            <a:avLst>
              <a:gd name="adj1" fmla="val 59771"/>
              <a:gd name="adj2" fmla="val 634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935" y="1651615"/>
            <a:ext cx="8242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prstClr val="white"/>
                </a:solidFill>
                <a:latin typeface="Tahoma"/>
              </a:rPr>
              <a:t>вклад</a:t>
            </a:r>
            <a:endParaRPr lang="ru-RU" sz="2000" dirty="0">
              <a:solidFill>
                <a:prstClr val="white"/>
              </a:solidFill>
              <a:latin typeface="Tahom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51612" y="699542"/>
            <a:ext cx="1436612" cy="3369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ahoma"/>
              </a:rPr>
              <a:t>Совокупное влияние</a:t>
            </a:r>
          </a:p>
          <a:p>
            <a:pPr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ahoma"/>
              </a:rPr>
              <a:t>4-х </a:t>
            </a:r>
            <a:r>
              <a:rPr lang="ru-RU" sz="1100" dirty="0" err="1" smtClean="0">
                <a:solidFill>
                  <a:prstClr val="black"/>
                </a:solidFill>
                <a:latin typeface="Tahoma"/>
              </a:rPr>
              <a:t>ФР</a:t>
            </a:r>
            <a:endParaRPr lang="ru-RU" sz="1100" dirty="0">
              <a:solidFill>
                <a:prstClr val="black"/>
              </a:solidFill>
              <a:latin typeface="Tahoma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426476" y="1059582"/>
            <a:ext cx="936104" cy="36004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prstClr val="black"/>
                </a:solidFill>
              </a:rPr>
              <a:t>61%</a:t>
            </a:r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426476" y="1491630"/>
            <a:ext cx="936104" cy="36004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prstClr val="black"/>
                </a:solidFill>
              </a:rPr>
              <a:t>35%</a:t>
            </a:r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426476" y="1923678"/>
            <a:ext cx="936104" cy="36004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prstClr val="black"/>
                </a:solidFill>
              </a:rPr>
              <a:t>42%</a:t>
            </a:r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426476" y="2355726"/>
            <a:ext cx="936104" cy="36004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prstClr val="black"/>
                </a:solidFill>
              </a:rPr>
              <a:t>44%</a:t>
            </a:r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588224" y="1059582"/>
            <a:ext cx="2016224" cy="360040"/>
          </a:xfrm>
          <a:prstGeom prst="roundRect">
            <a:avLst/>
          </a:prstGeom>
          <a:solidFill>
            <a:srgbClr val="DDFAC2"/>
          </a:solidFill>
          <a:ln w="9525">
            <a:solidFill>
              <a:srgbClr val="5AAE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</a:rPr>
              <a:t>Сердечно-сосудистые заболевания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588224" y="1491630"/>
            <a:ext cx="2016224" cy="360040"/>
          </a:xfrm>
          <a:prstGeom prst="roundRect">
            <a:avLst/>
          </a:prstGeom>
          <a:solidFill>
            <a:srgbClr val="DDFAC2"/>
          </a:solidFill>
          <a:ln w="9525">
            <a:solidFill>
              <a:srgbClr val="5AAE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</a:rPr>
              <a:t>Новообразования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588224" y="1923678"/>
            <a:ext cx="2016224" cy="360040"/>
          </a:xfrm>
          <a:prstGeom prst="roundRect">
            <a:avLst/>
          </a:prstGeom>
          <a:solidFill>
            <a:srgbClr val="DDFAC2"/>
          </a:solidFill>
          <a:ln w="9525">
            <a:solidFill>
              <a:srgbClr val="5AAE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</a:rPr>
              <a:t>Болезни органов дыхания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588224" y="2355726"/>
            <a:ext cx="2016224" cy="360040"/>
          </a:xfrm>
          <a:prstGeom prst="roundRect">
            <a:avLst/>
          </a:prstGeom>
          <a:solidFill>
            <a:srgbClr val="DDFAC2"/>
          </a:solidFill>
          <a:ln w="9525">
            <a:solidFill>
              <a:srgbClr val="5AAE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</a:rPr>
              <a:t>Диабет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5892" y="2910696"/>
            <a:ext cx="420610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ahoma"/>
              </a:rPr>
              <a:t>Распространенность факторов риска ХНИЗ у граждан Забайкальского края 18 лет и старше, %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ahoma"/>
              </a:rPr>
              <a:t> </a:t>
            </a:r>
            <a:r>
              <a:rPr lang="ru-RU" sz="11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ahoma"/>
              </a:rPr>
              <a:t>(по данным </a:t>
            </a:r>
            <a:r>
              <a:rPr lang="ru-RU" sz="11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Tahoma"/>
              </a:rPr>
              <a:t>эпидмониторинга</a:t>
            </a:r>
            <a:r>
              <a:rPr lang="ru-RU" sz="11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ahoma"/>
              </a:rPr>
              <a:t>)</a:t>
            </a:r>
            <a:endParaRPr lang="ru-RU" sz="1100" b="1" dirty="0">
              <a:solidFill>
                <a:prstClr val="black">
                  <a:lumMod val="75000"/>
                  <a:lumOff val="25000"/>
                </a:prstClr>
              </a:solidFill>
              <a:latin typeface="Tahoma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51612" y="3333900"/>
            <a:ext cx="3740868" cy="139173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Требуется  обеспечить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а</a:t>
            </a:r>
            <a:r>
              <a:rPr lang="ru-RU" sz="16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ктивную работу по коррекции ФР </a:t>
            </a: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ХНИЗ у </a:t>
            </a:r>
            <a:r>
              <a:rPr lang="ru-RU" sz="16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граждан всех возрастов</a:t>
            </a:r>
            <a:endParaRPr lang="ru-RU" sz="16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val="2913730985"/>
              </p:ext>
            </p:extLst>
          </p:nvPr>
        </p:nvGraphicFramePr>
        <p:xfrm>
          <a:off x="348777" y="3450446"/>
          <a:ext cx="4464496" cy="1693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Номер слайда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9865F-466D-477C-ABAE-4DB24E40F5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56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-148829"/>
            <a:ext cx="8229600" cy="34529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sz="4000" dirty="0" smtClean="0"/>
          </a:p>
        </p:txBody>
      </p:sp>
      <p:sp>
        <p:nvSpPr>
          <p:cNvPr id="486403" name="Rectangle 3"/>
          <p:cNvSpPr>
            <a:spLocks noGrp="1" noChangeArrowheads="1"/>
          </p:cNvSpPr>
          <p:nvPr>
            <p:ph idx="1"/>
          </p:nvPr>
        </p:nvSpPr>
        <p:spPr>
          <a:xfrm>
            <a:off x="683568" y="0"/>
            <a:ext cx="7992888" cy="5143500"/>
          </a:xfrm>
        </p:spPr>
        <p:txBody>
          <a:bodyPr>
            <a:normAutofit fontScale="92500" lnSpcReduction="10000"/>
          </a:bodyPr>
          <a:lstStyle/>
          <a:p>
            <a:pPr marL="609600" indent="-609600" algn="ctr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4000" dirty="0" smtClean="0"/>
          </a:p>
          <a:p>
            <a:pPr marL="914400" indent="-91440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800" b="1" dirty="0" smtClean="0">
                <a:latin typeface="Arial Black" pitchFamily="34" charset="0"/>
              </a:rPr>
              <a:t>1. План </a:t>
            </a:r>
          </a:p>
          <a:p>
            <a:pPr marL="914400" indent="-91440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300" dirty="0" smtClean="0">
                <a:latin typeface="Arial" pitchFamily="34" charset="0"/>
                <a:cs typeface="Arial" pitchFamily="34" charset="0"/>
              </a:rPr>
              <a:t>(согласовать с начальником лагеря и старшей вожатой)</a:t>
            </a:r>
          </a:p>
          <a:p>
            <a:pPr marL="914400" indent="-91440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3300" dirty="0" smtClean="0">
              <a:latin typeface="Arial" pitchFamily="34" charset="0"/>
              <a:cs typeface="Arial" pitchFamily="34" charset="0"/>
            </a:endParaRPr>
          </a:p>
          <a:p>
            <a:pPr marL="609600" indent="-60960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800" b="1" dirty="0" smtClean="0">
                <a:latin typeface="Arial Black" pitchFamily="34" charset="0"/>
              </a:rPr>
              <a:t>2. Учет – форма 38у</a:t>
            </a:r>
          </a:p>
          <a:p>
            <a:pPr marL="609600" indent="-60960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4800" b="1" dirty="0" smtClean="0">
              <a:latin typeface="Arial Black" pitchFamily="34" charset="0"/>
            </a:endParaRPr>
          </a:p>
          <a:p>
            <a:pPr marL="609600" indent="-60960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800" b="1" dirty="0" smtClean="0">
                <a:latin typeface="Arial Black" pitchFamily="34" charset="0"/>
              </a:rPr>
              <a:t>3. Отчетность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-57150"/>
            <a:ext cx="8229600" cy="5715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sz="400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pPr marL="609600" indent="-609600" algn="ctr">
              <a:lnSpc>
                <a:spcPct val="90000"/>
              </a:lnSpc>
              <a:buFont typeface="Wingdings" pitchFamily="2" charset="2"/>
              <a:buNone/>
            </a:pPr>
            <a:r>
              <a:rPr lang="ru-RU" dirty="0" smtClean="0"/>
              <a:t> </a:t>
            </a:r>
            <a:r>
              <a:rPr lang="ru-RU" sz="3800" b="1" dirty="0" smtClean="0"/>
              <a:t>План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ru-RU" sz="3800" b="1" dirty="0" smtClean="0"/>
              <a:t>1. Работа с родителями: на сборном пункте, в выходные дни.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ru-RU" sz="3800" b="1" dirty="0" smtClean="0"/>
              <a:t>2. Работа с </a:t>
            </a:r>
            <a:r>
              <a:rPr lang="ru-RU" sz="3800" b="1" dirty="0" err="1" smtClean="0"/>
              <a:t>педколлективом</a:t>
            </a:r>
            <a:r>
              <a:rPr lang="ru-RU" sz="3800" b="1" dirty="0" smtClean="0"/>
              <a:t>, работниками пищеблока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ru-RU" sz="3800" b="1" dirty="0" smtClean="0"/>
              <a:t>3. Работа с детьми</a:t>
            </a:r>
          </a:p>
          <a:p>
            <a:pPr marL="609600" indent="-609600"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dirty="0" smtClean="0"/>
              <a:t>План составляется с учетом актуальности, сезонности, тематических недель МЗ РФ и </a:t>
            </a:r>
            <a:r>
              <a:rPr lang="ru-RU" sz="2800" b="1" dirty="0" err="1" smtClean="0"/>
              <a:t>внутрилагерных</a:t>
            </a:r>
            <a:r>
              <a:rPr lang="ru-RU" sz="2800" b="1" dirty="0" smtClean="0"/>
              <a:t> мероприятий.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57200" y="-344091"/>
            <a:ext cx="8229600" cy="107156"/>
          </a:xfrm>
        </p:spPr>
        <p:txBody>
          <a:bodyPr/>
          <a:lstStyle/>
          <a:p>
            <a:r>
              <a:rPr lang="ru-RU" sz="1400" smtClean="0">
                <a:latin typeface="Arial" charset="0"/>
                <a:cs typeface="Arial" charset="0"/>
              </a:rPr>
              <a:t/>
            </a:r>
            <a:br>
              <a:rPr lang="ru-RU" sz="1400" smtClean="0">
                <a:latin typeface="Arial" charset="0"/>
                <a:cs typeface="Arial" charset="0"/>
              </a:rPr>
            </a:br>
            <a:r>
              <a:rPr lang="ru-RU" sz="1400" smtClean="0">
                <a:latin typeface="Arial" charset="0"/>
                <a:cs typeface="Arial" charset="0"/>
              </a:rPr>
              <a:t/>
            </a:r>
            <a:br>
              <a:rPr lang="ru-RU" sz="1400" smtClean="0">
                <a:latin typeface="Arial" charset="0"/>
                <a:cs typeface="Arial" charset="0"/>
              </a:rPr>
            </a:br>
            <a:r>
              <a:rPr lang="ru-RU" sz="1400" u="sng" smtClean="0">
                <a:latin typeface="Arial" charset="0"/>
                <a:cs typeface="Arial" charset="0"/>
              </a:rPr>
              <a:t>.</a:t>
            </a:r>
            <a:r>
              <a:rPr lang="ru-RU" sz="1400" smtClean="0">
                <a:latin typeface="Arial" charset="0"/>
                <a:cs typeface="Arial" charset="0"/>
              </a:rPr>
              <a:t/>
            </a:r>
            <a:br>
              <a:rPr lang="ru-RU" sz="1400" smtClean="0">
                <a:latin typeface="Arial" charset="0"/>
                <a:cs typeface="Arial" charset="0"/>
              </a:rPr>
            </a:br>
            <a:endParaRPr lang="ru-RU" sz="1400" smtClean="0">
              <a:latin typeface="Arial" charset="0"/>
              <a:cs typeface="Arial" charset="0"/>
            </a:endParaRP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2400965"/>
              </p:ext>
            </p:extLst>
          </p:nvPr>
        </p:nvGraphicFramePr>
        <p:xfrm>
          <a:off x="0" y="951309"/>
          <a:ext cx="9144002" cy="4050451"/>
        </p:xfrm>
        <a:graphic>
          <a:graphicData uri="http://schemas.openxmlformats.org/drawingml/2006/table">
            <a:tbl>
              <a:tblPr/>
              <a:tblGrid>
                <a:gridCol w="515908"/>
                <a:gridCol w="3747025"/>
                <a:gridCol w="2203121"/>
                <a:gridCol w="2677948"/>
              </a:tblGrid>
              <a:tr h="3446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№ </a:t>
                      </a:r>
                      <a:r>
                        <a:rPr lang="ru-RU" sz="1100" b="1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</a:t>
                      </a: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/</a:t>
                      </a:r>
                      <a:r>
                        <a:rPr lang="ru-RU" sz="1100" b="1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</a:t>
                      </a:r>
                      <a:endParaRPr lang="ru-RU" sz="11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Наименование мероприятий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Срок исполнения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Ответственный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4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443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Организационные</a:t>
                      </a:r>
                      <a:r>
                        <a:rPr lang="en-US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100" b="1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мероприятия</a:t>
                      </a:r>
                      <a:endParaRPr lang="en-US" sz="11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6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1.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Составить план-график работы по медицинской профилактике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 течение 3-5 дней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Медицинский работник, старшая вожатая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3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2.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Приобрести необходимые наглядные пособия: плакаты, буклеты, санбюллетени,  видеофильмы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При подготовке к сезону</a:t>
                      </a:r>
                      <a:endParaRPr lang="ru-RU" sz="11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Начальник лагеря, медицинский работник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8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Оформить </a:t>
                      </a: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уголки здоровья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 течение сезона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Начальник лагеря, </a:t>
                      </a:r>
                      <a:r>
                        <a:rPr lang="ru-RU" sz="11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вожатые,</a:t>
                      </a:r>
                      <a:r>
                        <a:rPr lang="ru-RU" sz="1100" b="1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ru-RU" sz="11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медицинский </a:t>
                      </a: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работник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8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Учет профилактической работы вести по форме 38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 течение сезона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медицинский работник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443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II</a:t>
                      </a: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 Работа с детьми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53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1.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Проводить занятия по программе 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А)домашняя медсестра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Б)окажи помощь себе и другому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 течение сезона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медицинский работник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8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2.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Организовать </a:t>
                      </a:r>
                      <a:r>
                        <a:rPr lang="ru-RU" sz="1100" b="1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видеолекторий</a:t>
                      </a: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«Мы за здоровый образ жизни»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 течение 5 дней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медицинский работник, начальник лагеря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8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3.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Провести смотр конкурс отрядных уголков здоровья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 течение сезона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медицинский работник, старшая вожатая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3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4.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Провести День Здоровья (расписать конкретно тематику Дня), аукцион здоровья и т.д.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 раз в сезон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медицинский работник, вожатый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406" name="Прямоугольник 7"/>
          <p:cNvSpPr>
            <a:spLocks noChangeArrowheads="1"/>
          </p:cNvSpPr>
          <p:nvPr/>
        </p:nvSpPr>
        <p:spPr bwMode="auto">
          <a:xfrm>
            <a:off x="0" y="0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dirty="0">
                <a:latin typeface="Arial" charset="0"/>
                <a:cs typeface="Arial" charset="0"/>
              </a:rPr>
              <a:t>Утверждаю  _______________            </a:t>
            </a:r>
            <a:br>
              <a:rPr lang="ru-RU" sz="1000" dirty="0">
                <a:latin typeface="Arial" charset="0"/>
                <a:cs typeface="Arial" charset="0"/>
              </a:rPr>
            </a:br>
            <a:r>
              <a:rPr lang="ru-RU" sz="1000" dirty="0">
                <a:latin typeface="Arial" charset="0"/>
                <a:cs typeface="Arial" charset="0"/>
              </a:rPr>
              <a:t>Начальник лагеря__________</a:t>
            </a:r>
            <a:br>
              <a:rPr lang="ru-RU" sz="1000" dirty="0">
                <a:latin typeface="Arial" charset="0"/>
                <a:cs typeface="Arial" charset="0"/>
              </a:rPr>
            </a:br>
            <a:r>
              <a:rPr lang="ru-RU" sz="1800" b="1" u="sng" dirty="0">
                <a:latin typeface="Arial" charset="0"/>
                <a:cs typeface="Arial" charset="0"/>
              </a:rPr>
              <a:t>Примерный план</a:t>
            </a:r>
            <a:r>
              <a:rPr lang="ru-RU" sz="1800" b="1" dirty="0">
                <a:latin typeface="Arial" charset="0"/>
                <a:cs typeface="Arial" charset="0"/>
              </a:rPr>
              <a:t/>
            </a:r>
            <a:br>
              <a:rPr lang="ru-RU" sz="1800" b="1" dirty="0">
                <a:latin typeface="Arial" charset="0"/>
                <a:cs typeface="Arial" charset="0"/>
              </a:rPr>
            </a:br>
            <a:r>
              <a:rPr lang="ru-RU" sz="1800" b="1" u="sng" dirty="0">
                <a:latin typeface="Arial" charset="0"/>
                <a:cs typeface="Arial" charset="0"/>
              </a:rPr>
              <a:t> работы по медицинской профилактике в детском оздоровительном лагере</a:t>
            </a:r>
            <a:endParaRPr lang="ru-RU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98859"/>
            <a:ext cx="8229600" cy="54769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7154783"/>
              </p:ext>
            </p:extLst>
          </p:nvPr>
        </p:nvGraphicFramePr>
        <p:xfrm>
          <a:off x="103600" y="303498"/>
          <a:ext cx="8856984" cy="2587297"/>
        </p:xfrm>
        <a:graphic>
          <a:graphicData uri="http://schemas.openxmlformats.org/drawingml/2006/table">
            <a:tbl>
              <a:tblPr/>
              <a:tblGrid>
                <a:gridCol w="499714"/>
                <a:gridCol w="3629411"/>
                <a:gridCol w="2133968"/>
                <a:gridCol w="2593891"/>
              </a:tblGrid>
              <a:tr h="13501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5.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 лекциях и беседах использовать следующую тематику: профилактика кишечных и простудных заболеваний,  вред курения и употребления пива, личная гигиена мальчиков и девочек и т.д.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Тематику расписать конкретно с указанием даты и места проведения.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 течение сезона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медицинский работник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4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6.</a:t>
                      </a:r>
                      <a:endParaRPr lang="ru-RU" sz="11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Организовать работу</a:t>
                      </a:r>
                      <a:r>
                        <a:rPr lang="ru-RU" sz="1100" b="1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санитарных троек в отрядах</a:t>
                      </a:r>
                      <a:endParaRPr lang="ru-RU" sz="11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 течение сезона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1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медицинский работник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1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232">
                <a:tc gridSpan="4">
                  <a:txBody>
                    <a:bodyPr/>
                    <a:lstStyle/>
                    <a:p>
                      <a:pPr indent="449580"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III</a:t>
                      </a: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 Работа с родителями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24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1.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Организовать уголок здоровья для родителей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 родительские дни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Начальник лагеря, медицинский работник</a:t>
                      </a:r>
                    </a:p>
                  </a:txBody>
                  <a:tcPr marL="45212" marR="45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390" name="Прямоугольник 4"/>
          <p:cNvSpPr>
            <a:spLocks noChangeArrowheads="1"/>
          </p:cNvSpPr>
          <p:nvPr/>
        </p:nvSpPr>
        <p:spPr bwMode="auto">
          <a:xfrm>
            <a:off x="5292725" y="3813573"/>
            <a:ext cx="36718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>
                <a:latin typeface="Arial" charset="0"/>
                <a:cs typeface="Arial" charset="0"/>
              </a:rPr>
              <a:t>Медицинский работник  __________</a:t>
            </a:r>
          </a:p>
          <a:p>
            <a:r>
              <a:rPr lang="ru-RU" sz="1800" b="1">
                <a:latin typeface="Arial" charset="0"/>
                <a:cs typeface="Arial" charset="0"/>
              </a:rPr>
              <a:t>    Старшая вожатая ________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4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-57150"/>
            <a:ext cx="8229600" cy="5715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sz="4000" smtClean="0"/>
          </a:p>
        </p:txBody>
      </p:sp>
      <p:sp>
        <p:nvSpPr>
          <p:cNvPr id="488451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41480"/>
            <a:ext cx="8964488" cy="5002020"/>
          </a:xfrm>
        </p:spPr>
        <p:txBody>
          <a:bodyPr>
            <a:normAutofit fontScale="85000" lnSpcReduction="20000"/>
          </a:bodyPr>
          <a:lstStyle/>
          <a:p>
            <a:pPr marL="274320" indent="-274320" algn="ctr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b="1" dirty="0" smtClean="0"/>
          </a:p>
          <a:p>
            <a:pPr marL="274320" indent="-274320" algn="ctr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800" b="1" dirty="0" smtClean="0">
                <a:latin typeface="Arial Black" pitchFamily="34" charset="0"/>
              </a:rPr>
              <a:t>Темы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b="1" dirty="0">
                <a:latin typeface="Arial Black" pitchFamily="34" charset="0"/>
              </a:rPr>
              <a:t>личная </a:t>
            </a:r>
            <a:r>
              <a:rPr lang="ru-RU" sz="2400" b="1" dirty="0" smtClean="0">
                <a:latin typeface="Arial Black" pitchFamily="34" charset="0"/>
              </a:rPr>
              <a:t>гигиена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b="1" dirty="0" smtClean="0">
                <a:latin typeface="Arial Black" pitchFamily="34" charset="0"/>
              </a:rPr>
              <a:t>профилактика </a:t>
            </a:r>
            <a:r>
              <a:rPr lang="ru-RU" sz="2400" b="1" dirty="0" err="1" smtClean="0">
                <a:latin typeface="Arial Black" pitchFamily="34" charset="0"/>
              </a:rPr>
              <a:t>ковид</a:t>
            </a:r>
            <a:r>
              <a:rPr lang="ru-RU" sz="2400" b="1" dirty="0" smtClean="0">
                <a:latin typeface="Arial Black" pitchFamily="34" charset="0"/>
              </a:rPr>
              <a:t> 19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latin typeface="Arial Black" pitchFamily="34" charset="0"/>
              </a:rPr>
              <a:t>здоровое питание 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latin typeface="Arial Black" pitchFamily="34" charset="0"/>
              </a:rPr>
              <a:t>профилактика гиподинамии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latin typeface="Arial Black" pitchFamily="34" charset="0"/>
              </a:rPr>
              <a:t>профилактика потребления табака, алкоголя и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latin typeface="Arial Black" pitchFamily="34" charset="0"/>
              </a:rPr>
              <a:t>наркотиков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latin typeface="Arial Black" pitchFamily="34" charset="0"/>
              </a:rPr>
              <a:t>гигиена полости рта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latin typeface="Arial Black" pitchFamily="34" charset="0"/>
              </a:rPr>
              <a:t>гигиена зрения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>
                <a:latin typeface="Arial Black" pitchFamily="34" charset="0"/>
              </a:rPr>
              <a:t>п</a:t>
            </a:r>
            <a:r>
              <a:rPr lang="ru-RU" sz="2400" b="1" dirty="0" smtClean="0">
                <a:latin typeface="Arial Black" pitchFamily="34" charset="0"/>
              </a:rPr>
              <a:t>рофилактика травматизма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latin typeface="Arial Black" pitchFamily="34" charset="0"/>
              </a:rPr>
              <a:t>профилактика кишечных инфекций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b="1" dirty="0" smtClean="0">
                <a:latin typeface="Arial Black" pitchFamily="34" charset="0"/>
              </a:rPr>
              <a:t>профилактика педикулеза и чесотки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b="1" dirty="0" smtClean="0">
                <a:latin typeface="Arial Black" pitchFamily="34" charset="0"/>
              </a:rPr>
              <a:t>закаливание водой и солнцем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b="1" dirty="0" smtClean="0">
                <a:latin typeface="Arial Black" pitchFamily="34" charset="0"/>
              </a:rPr>
              <a:t>правила оказания первой помощи при травмах, кровотечениях, укусах насекомых, утоплениях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b="1" dirty="0" smtClean="0">
                <a:latin typeface="Arial Black" pitchFamily="34" charset="0"/>
              </a:rPr>
              <a:t>профилактика клещевого энцефалита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b="1" dirty="0" smtClean="0">
              <a:latin typeface="Arial Black" pitchFamily="34" charset="0"/>
            </a:endParaRP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b="1" dirty="0" smtClean="0"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4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-57150"/>
            <a:ext cx="8229600" cy="5715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sz="4000" smtClean="0"/>
          </a:p>
        </p:txBody>
      </p:sp>
      <p:sp>
        <p:nvSpPr>
          <p:cNvPr id="488451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41480"/>
            <a:ext cx="8964488" cy="5002020"/>
          </a:xfrm>
        </p:spPr>
        <p:txBody>
          <a:bodyPr>
            <a:normAutofit/>
          </a:bodyPr>
          <a:lstStyle/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1800" b="1" dirty="0" smtClean="0">
              <a:latin typeface="Arial Black" pitchFamily="34" charset="0"/>
            </a:endParaRP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b="1" dirty="0" smtClean="0">
              <a:latin typeface="Arial Black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067178"/>
              </p:ext>
            </p:extLst>
          </p:nvPr>
        </p:nvGraphicFramePr>
        <p:xfrm>
          <a:off x="395536" y="555526"/>
          <a:ext cx="8352928" cy="43308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7128792"/>
              </a:tblGrid>
              <a:tr h="1374263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ИЮНЬ</a:t>
                      </a:r>
                      <a:endParaRPr lang="ru-RU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5 - 11 июня - Неделя сохранения здоровья детей (в честь Международного дня защиты детей 1 июня)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12 - 18 июня - Неделя отказа от алкоголя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19 - 25 июня - Неделя информирования о важности физической активности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26 июня - 2 июля</a:t>
                      </a:r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itchFamily="34" charset="0"/>
                          <a:ea typeface="DengXian"/>
                          <a:cs typeface="Arial" pitchFamily="34" charset="0"/>
                        </a:rPr>
                        <a:t> - </a:t>
                      </a:r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Неделя профилактики рака легких</a:t>
                      </a:r>
                      <a:endParaRPr lang="ru-RU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010113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ИЮЛЬ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3 - 9 июля - Неделя сохранения иммунной системы (в честь Всемирного дня по борьбе с аллергией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10 - 16 июля - Неделя, направленная на снижение смертности от внешних причин (о потреблении алкоголя и травмах, об алгоритмах оказания первой помощи)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17 - 23 июля  - Неделя сохранения здоровья головного мозга (в честь Всемирного дня мозга 22 июля) (</a:t>
                      </a:r>
                      <a:r>
                        <a:rPr kumimoji="0" lang="ru-RU" sz="1400" b="1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двигат</a:t>
                      </a:r>
                      <a:r>
                        <a:rPr kumimoji="0" lang="ru-RU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активность, режим дня, отсутствие вредных привычек)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24 - 30 июля - Неделя профилактики заболеваний печени  (профилактика ВГ)</a:t>
                      </a:r>
                      <a:endParaRPr lang="ru-RU" sz="14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70021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АВГУСТ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31 июля - 6 августа – к Дню физкультурника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7 - 13 августа - Неделя профилактики сердечно-сосудистых заболеваний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14 - 20 августа - Неделя популяризации активных видов спорта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21 - 27 августа - Неделя профилактики заболеваний ЖКТ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39552" y="14898"/>
            <a:ext cx="8064896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itchFamily="34" charset="0"/>
              </a:rPr>
              <a:t>Тематический план МЗ РФ </a:t>
            </a:r>
          </a:p>
        </p:txBody>
      </p:sp>
    </p:spTree>
    <p:extLst>
      <p:ext uri="{BB962C8B-B14F-4D97-AF65-F5344CB8AC3E}">
        <p14:creationId xmlns:p14="http://schemas.microsoft.com/office/powerpoint/2010/main" val="36141759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1507</TotalTime>
  <Words>980</Words>
  <Application>Microsoft Office PowerPoint</Application>
  <PresentationFormat>Экран (16:9)</PresentationFormat>
  <Paragraphs>200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Поток</vt:lpstr>
      <vt:lpstr>Тема Office</vt:lpstr>
      <vt:lpstr>Профилактика заболеваний и формирование здорового образа жизни  в летнем оздоровительном лагере</vt:lpstr>
      <vt:lpstr>Презентация PowerPoint</vt:lpstr>
      <vt:lpstr>Презентация PowerPoint</vt:lpstr>
      <vt:lpstr>Презентация PowerPoint</vt:lpstr>
      <vt:lpstr>Презентация PowerPoint</vt:lpstr>
      <vt:lpstr>  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Журнал учета  работы по гигиеническому воспитанию №038/у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Татьяна Борисовна Есина</cp:lastModifiedBy>
  <cp:revision>233</cp:revision>
  <cp:lastPrinted>1601-01-01T00:00:00Z</cp:lastPrinted>
  <dcterms:created xsi:type="dcterms:W3CDTF">2009-12-15T13:43:12Z</dcterms:created>
  <dcterms:modified xsi:type="dcterms:W3CDTF">2023-05-23T06:32:34Z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4</vt:i4>
  </property>
</Properties>
</file>