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Lst>
  <p:sldIdLst>
    <p:sldId id="256" r:id="rId5"/>
    <p:sldId id="29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94" r:id="rId23"/>
    <p:sldId id="273" r:id="rId24"/>
    <p:sldId id="274" r:id="rId25"/>
    <p:sldId id="275" r:id="rId26"/>
    <p:sldId id="276" r:id="rId27"/>
    <p:sldId id="297" r:id="rId28"/>
    <p:sldId id="277" r:id="rId29"/>
    <p:sldId id="278" r:id="rId30"/>
    <p:sldId id="279" r:id="rId31"/>
    <p:sldId id="295" r:id="rId32"/>
    <p:sldId id="280" r:id="rId33"/>
    <p:sldId id="281" r:id="rId34"/>
    <p:sldId id="298" r:id="rId35"/>
    <p:sldId id="282" r:id="rId36"/>
    <p:sldId id="283" r:id="rId37"/>
    <p:sldId id="284" r:id="rId38"/>
    <p:sldId id="285" r:id="rId39"/>
    <p:sldId id="286" r:id="rId40"/>
    <p:sldId id="287" r:id="rId41"/>
    <p:sldId id="288" r:id="rId42"/>
    <p:sldId id="289" r:id="rId43"/>
    <p:sldId id="290" r:id="rId44"/>
    <p:sldId id="291" r:id="rId45"/>
    <p:sldId id="292" r:id="rId46"/>
    <p:sldId id="299" r:id="rId47"/>
    <p:sldId id="293" r:id="rId48"/>
  </p:sldIdLst>
  <p:sldSz cx="9144000" cy="6858000" type="screen4x3"/>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1387" y="-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24" name="PlaceHolder 2"/>
          <p:cNvSpPr>
            <a:spLocks noGrp="1"/>
          </p:cNvSpPr>
          <p:nvPr>
            <p:ph type="body"/>
          </p:nvPr>
        </p:nvSpPr>
        <p:spPr>
          <a:xfrm>
            <a:off x="457200" y="1604520"/>
            <a:ext cx="8228880" cy="1896840"/>
          </a:xfrm>
          <a:prstGeom prst="rect">
            <a:avLst/>
          </a:prstGeom>
        </p:spPr>
        <p:txBody>
          <a:bodyPr lIns="0" tIns="0" rIns="0" bIns="0">
            <a:normAutofit/>
          </a:bodyPr>
          <a:lstStyle/>
          <a:p>
            <a:endParaRPr lang="ru-RU" sz="3200" b="0" strike="noStrike" spc="-1">
              <a:latin typeface="Arial"/>
            </a:endParaRPr>
          </a:p>
        </p:txBody>
      </p:sp>
      <p:sp>
        <p:nvSpPr>
          <p:cNvPr id="25" name="PlaceHolder 3"/>
          <p:cNvSpPr>
            <a:spLocks noGrp="1"/>
          </p:cNvSpPr>
          <p:nvPr>
            <p:ph type="body"/>
          </p:nvPr>
        </p:nvSpPr>
        <p:spPr>
          <a:xfrm>
            <a:off x="457200" y="3682080"/>
            <a:ext cx="822888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27"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28"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29" name="PlaceHolder 4"/>
          <p:cNvSpPr>
            <a:spLocks noGrp="1"/>
          </p:cNvSpPr>
          <p:nvPr>
            <p:ph type="body"/>
          </p:nvPr>
        </p:nvSpPr>
        <p:spPr>
          <a:xfrm>
            <a:off x="457200" y="3682080"/>
            <a:ext cx="4015440" cy="1896840"/>
          </a:xfrm>
          <a:prstGeom prst="rect">
            <a:avLst/>
          </a:prstGeom>
        </p:spPr>
        <p:txBody>
          <a:bodyPr lIns="0" tIns="0" rIns="0" bIns="0">
            <a:normAutofit/>
          </a:bodyPr>
          <a:lstStyle/>
          <a:p>
            <a:endParaRPr lang="ru-RU" sz="3200" b="0" strike="noStrike" spc="-1">
              <a:latin typeface="Arial"/>
            </a:endParaRPr>
          </a:p>
        </p:txBody>
      </p:sp>
      <p:sp>
        <p:nvSpPr>
          <p:cNvPr id="30" name="PlaceHolder 5"/>
          <p:cNvSpPr>
            <a:spLocks noGrp="1"/>
          </p:cNvSpPr>
          <p:nvPr>
            <p:ph type="body"/>
          </p:nvPr>
        </p:nvSpPr>
        <p:spPr>
          <a:xfrm>
            <a:off x="467388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ru-RU" sz="3200" b="0" strike="noStrike" spc="-1">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ru-RU" sz="3200" b="0" strike="noStrike" spc="-1">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ru-RU" sz="3200" b="0" strike="noStrike" spc="-1">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ru-RU" sz="3200" b="0" strike="noStrike" spc="-1">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ru-RU" sz="3200" b="0" strike="noStrike" spc="-1">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41" name="PlaceHolder 2"/>
          <p:cNvSpPr>
            <a:spLocks noGrp="1"/>
          </p:cNvSpPr>
          <p:nvPr>
            <p:ph type="subTitle"/>
          </p:nvPr>
        </p:nvSpPr>
        <p:spPr>
          <a:xfrm>
            <a:off x="457200" y="1604520"/>
            <a:ext cx="8228880" cy="3976920"/>
          </a:xfrm>
          <a:prstGeom prst="rect">
            <a:avLst/>
          </a:prstGeom>
        </p:spPr>
        <p:txBody>
          <a:bodyPr lIns="0" tIns="0" rIns="0" bIns="0" anchor="ctr"/>
          <a:lstStyle/>
          <a:p>
            <a:pPr algn="ctr"/>
            <a:endParaRPr lang="ru-RU"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43" name="PlaceHolder 2"/>
          <p:cNvSpPr>
            <a:spLocks noGrp="1"/>
          </p:cNvSpPr>
          <p:nvPr>
            <p:ph type="body"/>
          </p:nvPr>
        </p:nvSpPr>
        <p:spPr>
          <a:xfrm>
            <a:off x="457200" y="1604520"/>
            <a:ext cx="8228880" cy="39769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45" name="PlaceHolder 2"/>
          <p:cNvSpPr>
            <a:spLocks noGrp="1"/>
          </p:cNvSpPr>
          <p:nvPr>
            <p:ph type="body"/>
          </p:nvPr>
        </p:nvSpPr>
        <p:spPr>
          <a:xfrm>
            <a:off x="457200" y="1604520"/>
            <a:ext cx="4015440" cy="3976920"/>
          </a:xfrm>
          <a:prstGeom prst="rect">
            <a:avLst/>
          </a:prstGeom>
        </p:spPr>
        <p:txBody>
          <a:bodyPr lIns="0" tIns="0" rIns="0" bIns="0">
            <a:normAutofit/>
          </a:bodyPr>
          <a:lstStyle/>
          <a:p>
            <a:endParaRPr lang="ru-RU" sz="3200" b="0" strike="noStrike" spc="-1">
              <a:latin typeface="Arial"/>
            </a:endParaRPr>
          </a:p>
        </p:txBody>
      </p:sp>
      <p:sp>
        <p:nvSpPr>
          <p:cNvPr id="46" name="PlaceHolder 3"/>
          <p:cNvSpPr>
            <a:spLocks noGrp="1"/>
          </p:cNvSpPr>
          <p:nvPr>
            <p:ph type="body"/>
          </p:nvPr>
        </p:nvSpPr>
        <p:spPr>
          <a:xfrm>
            <a:off x="4673880" y="1604520"/>
            <a:ext cx="4015440" cy="39769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685800" y="2130480"/>
            <a:ext cx="7771320" cy="6809760"/>
          </a:xfrm>
          <a:prstGeom prst="rect">
            <a:avLst/>
          </a:prstGeom>
        </p:spPr>
        <p:txBody>
          <a:bodyPr lIns="0" tIns="0" rIns="0" bIns="0" anchor="ctr"/>
          <a:lstStyle/>
          <a:p>
            <a:pPr algn="ctr"/>
            <a:endParaRPr lang="ru-RU"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50"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51" name="PlaceHolder 3"/>
          <p:cNvSpPr>
            <a:spLocks noGrp="1"/>
          </p:cNvSpPr>
          <p:nvPr>
            <p:ph type="body"/>
          </p:nvPr>
        </p:nvSpPr>
        <p:spPr>
          <a:xfrm>
            <a:off x="4673880" y="1604520"/>
            <a:ext cx="4015440" cy="3976920"/>
          </a:xfrm>
          <a:prstGeom prst="rect">
            <a:avLst/>
          </a:prstGeom>
        </p:spPr>
        <p:txBody>
          <a:bodyPr lIns="0" tIns="0" rIns="0" bIns="0">
            <a:normAutofit/>
          </a:bodyPr>
          <a:lstStyle/>
          <a:p>
            <a:endParaRPr lang="ru-RU" sz="3200" b="0" strike="noStrike" spc="-1">
              <a:latin typeface="Arial"/>
            </a:endParaRPr>
          </a:p>
        </p:txBody>
      </p:sp>
      <p:sp>
        <p:nvSpPr>
          <p:cNvPr id="52" name="PlaceHolder 4"/>
          <p:cNvSpPr>
            <a:spLocks noGrp="1"/>
          </p:cNvSpPr>
          <p:nvPr>
            <p:ph type="body"/>
          </p:nvPr>
        </p:nvSpPr>
        <p:spPr>
          <a:xfrm>
            <a:off x="45720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3" name="PlaceHolder 2"/>
          <p:cNvSpPr>
            <a:spLocks noGrp="1"/>
          </p:cNvSpPr>
          <p:nvPr>
            <p:ph type="subTitle"/>
          </p:nvPr>
        </p:nvSpPr>
        <p:spPr>
          <a:xfrm>
            <a:off x="457200" y="1604520"/>
            <a:ext cx="8228880" cy="3976920"/>
          </a:xfrm>
          <a:prstGeom prst="rect">
            <a:avLst/>
          </a:prstGeom>
        </p:spPr>
        <p:txBody>
          <a:bodyPr lIns="0" tIns="0" rIns="0" bIns="0" anchor="ctr"/>
          <a:lstStyle/>
          <a:p>
            <a:pPr algn="ctr"/>
            <a:endParaRPr lang="ru-RU"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54" name="PlaceHolder 2"/>
          <p:cNvSpPr>
            <a:spLocks noGrp="1"/>
          </p:cNvSpPr>
          <p:nvPr>
            <p:ph type="body"/>
          </p:nvPr>
        </p:nvSpPr>
        <p:spPr>
          <a:xfrm>
            <a:off x="457200" y="1604520"/>
            <a:ext cx="4015440" cy="3976920"/>
          </a:xfrm>
          <a:prstGeom prst="rect">
            <a:avLst/>
          </a:prstGeom>
        </p:spPr>
        <p:txBody>
          <a:bodyPr lIns="0" tIns="0" rIns="0" bIns="0">
            <a:normAutofit/>
          </a:bodyPr>
          <a:lstStyle/>
          <a:p>
            <a:endParaRPr lang="ru-RU" sz="3200" b="0" strike="noStrike" spc="-1">
              <a:latin typeface="Arial"/>
            </a:endParaRPr>
          </a:p>
        </p:txBody>
      </p:sp>
      <p:sp>
        <p:nvSpPr>
          <p:cNvPr id="55"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56" name="PlaceHolder 4"/>
          <p:cNvSpPr>
            <a:spLocks noGrp="1"/>
          </p:cNvSpPr>
          <p:nvPr>
            <p:ph type="body"/>
          </p:nvPr>
        </p:nvSpPr>
        <p:spPr>
          <a:xfrm>
            <a:off x="467388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58"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59"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60" name="PlaceHolder 4"/>
          <p:cNvSpPr>
            <a:spLocks noGrp="1"/>
          </p:cNvSpPr>
          <p:nvPr>
            <p:ph type="body"/>
          </p:nvPr>
        </p:nvSpPr>
        <p:spPr>
          <a:xfrm>
            <a:off x="457200" y="3682080"/>
            <a:ext cx="822888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62" name="PlaceHolder 2"/>
          <p:cNvSpPr>
            <a:spLocks noGrp="1"/>
          </p:cNvSpPr>
          <p:nvPr>
            <p:ph type="body"/>
          </p:nvPr>
        </p:nvSpPr>
        <p:spPr>
          <a:xfrm>
            <a:off x="457200" y="1604520"/>
            <a:ext cx="8228880" cy="1896840"/>
          </a:xfrm>
          <a:prstGeom prst="rect">
            <a:avLst/>
          </a:prstGeom>
        </p:spPr>
        <p:txBody>
          <a:bodyPr lIns="0" tIns="0" rIns="0" bIns="0">
            <a:normAutofit/>
          </a:bodyPr>
          <a:lstStyle/>
          <a:p>
            <a:endParaRPr lang="ru-RU" sz="3200" b="0" strike="noStrike" spc="-1">
              <a:latin typeface="Arial"/>
            </a:endParaRPr>
          </a:p>
        </p:txBody>
      </p:sp>
      <p:sp>
        <p:nvSpPr>
          <p:cNvPr id="63" name="PlaceHolder 3"/>
          <p:cNvSpPr>
            <a:spLocks noGrp="1"/>
          </p:cNvSpPr>
          <p:nvPr>
            <p:ph type="body"/>
          </p:nvPr>
        </p:nvSpPr>
        <p:spPr>
          <a:xfrm>
            <a:off x="457200" y="3682080"/>
            <a:ext cx="822888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65"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66"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67" name="PlaceHolder 4"/>
          <p:cNvSpPr>
            <a:spLocks noGrp="1"/>
          </p:cNvSpPr>
          <p:nvPr>
            <p:ph type="body"/>
          </p:nvPr>
        </p:nvSpPr>
        <p:spPr>
          <a:xfrm>
            <a:off x="457200" y="3682080"/>
            <a:ext cx="4015440" cy="1896840"/>
          </a:xfrm>
          <a:prstGeom prst="rect">
            <a:avLst/>
          </a:prstGeom>
        </p:spPr>
        <p:txBody>
          <a:bodyPr lIns="0" tIns="0" rIns="0" bIns="0">
            <a:normAutofit/>
          </a:bodyPr>
          <a:lstStyle/>
          <a:p>
            <a:endParaRPr lang="ru-RU" sz="3200" b="0" strike="noStrike" spc="-1">
              <a:latin typeface="Arial"/>
            </a:endParaRPr>
          </a:p>
        </p:txBody>
      </p:sp>
      <p:sp>
        <p:nvSpPr>
          <p:cNvPr id="68" name="PlaceHolder 5"/>
          <p:cNvSpPr>
            <a:spLocks noGrp="1"/>
          </p:cNvSpPr>
          <p:nvPr>
            <p:ph type="body"/>
          </p:nvPr>
        </p:nvSpPr>
        <p:spPr>
          <a:xfrm>
            <a:off x="467388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70"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ru-RU" sz="3200" b="0" strike="noStrike" spc="-1">
              <a:latin typeface="Arial"/>
            </a:endParaRPr>
          </a:p>
        </p:txBody>
      </p:sp>
      <p:sp>
        <p:nvSpPr>
          <p:cNvPr id="71"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ru-RU" sz="3200" b="0" strike="noStrike" spc="-1">
              <a:latin typeface="Arial"/>
            </a:endParaRPr>
          </a:p>
        </p:txBody>
      </p:sp>
      <p:sp>
        <p:nvSpPr>
          <p:cNvPr id="72"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ru-RU" sz="3200" b="0" strike="noStrike" spc="-1">
              <a:latin typeface="Arial"/>
            </a:endParaRPr>
          </a:p>
        </p:txBody>
      </p:sp>
      <p:sp>
        <p:nvSpPr>
          <p:cNvPr id="73"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ru-RU" sz="3200" b="0" strike="noStrike" spc="-1">
              <a:latin typeface="Arial"/>
            </a:endParaRPr>
          </a:p>
        </p:txBody>
      </p:sp>
      <p:sp>
        <p:nvSpPr>
          <p:cNvPr id="74"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ru-RU" sz="3200" b="0" strike="noStrike" spc="-1">
              <a:latin typeface="Arial"/>
            </a:endParaRPr>
          </a:p>
        </p:txBody>
      </p:sp>
      <p:sp>
        <p:nvSpPr>
          <p:cNvPr id="75"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9"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80" name="PlaceHolder 2"/>
          <p:cNvSpPr>
            <a:spLocks noGrp="1"/>
          </p:cNvSpPr>
          <p:nvPr>
            <p:ph type="subTitle"/>
          </p:nvPr>
        </p:nvSpPr>
        <p:spPr>
          <a:xfrm>
            <a:off x="457200" y="1604520"/>
            <a:ext cx="8228880" cy="3976920"/>
          </a:xfrm>
          <a:prstGeom prst="rect">
            <a:avLst/>
          </a:prstGeom>
        </p:spPr>
        <p:txBody>
          <a:bodyPr lIns="0" tIns="0" rIns="0" bIns="0" anchor="ctr"/>
          <a:lstStyle/>
          <a:p>
            <a:pPr algn="ctr"/>
            <a:endParaRPr lang="ru-RU"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1"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82" name="PlaceHolder 2"/>
          <p:cNvSpPr>
            <a:spLocks noGrp="1"/>
          </p:cNvSpPr>
          <p:nvPr>
            <p:ph type="body"/>
          </p:nvPr>
        </p:nvSpPr>
        <p:spPr>
          <a:xfrm>
            <a:off x="457200" y="1604520"/>
            <a:ext cx="8228880" cy="39769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84" name="PlaceHolder 2"/>
          <p:cNvSpPr>
            <a:spLocks noGrp="1"/>
          </p:cNvSpPr>
          <p:nvPr>
            <p:ph type="body"/>
          </p:nvPr>
        </p:nvSpPr>
        <p:spPr>
          <a:xfrm>
            <a:off x="457200" y="1604520"/>
            <a:ext cx="4015440" cy="3976920"/>
          </a:xfrm>
          <a:prstGeom prst="rect">
            <a:avLst/>
          </a:prstGeom>
        </p:spPr>
        <p:txBody>
          <a:bodyPr lIns="0" tIns="0" rIns="0" bIns="0">
            <a:normAutofit/>
          </a:bodyPr>
          <a:lstStyle/>
          <a:p>
            <a:endParaRPr lang="ru-RU" sz="3200" b="0" strike="noStrike" spc="-1">
              <a:latin typeface="Arial"/>
            </a:endParaRPr>
          </a:p>
        </p:txBody>
      </p:sp>
      <p:sp>
        <p:nvSpPr>
          <p:cNvPr id="85" name="PlaceHolder 3"/>
          <p:cNvSpPr>
            <a:spLocks noGrp="1"/>
          </p:cNvSpPr>
          <p:nvPr>
            <p:ph type="body"/>
          </p:nvPr>
        </p:nvSpPr>
        <p:spPr>
          <a:xfrm>
            <a:off x="4673880" y="1604520"/>
            <a:ext cx="4015440" cy="39769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6"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5" name="PlaceHolder 2"/>
          <p:cNvSpPr>
            <a:spLocks noGrp="1"/>
          </p:cNvSpPr>
          <p:nvPr>
            <p:ph type="body"/>
          </p:nvPr>
        </p:nvSpPr>
        <p:spPr>
          <a:xfrm>
            <a:off x="457200" y="1604520"/>
            <a:ext cx="8228880" cy="39769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87" name="PlaceHolder 1"/>
          <p:cNvSpPr>
            <a:spLocks noGrp="1"/>
          </p:cNvSpPr>
          <p:nvPr>
            <p:ph type="subTitle"/>
          </p:nvPr>
        </p:nvSpPr>
        <p:spPr>
          <a:xfrm>
            <a:off x="685800" y="2130480"/>
            <a:ext cx="7771320" cy="6809760"/>
          </a:xfrm>
          <a:prstGeom prst="rect">
            <a:avLst/>
          </a:prstGeom>
        </p:spPr>
        <p:txBody>
          <a:bodyPr lIns="0" tIns="0" rIns="0" bIns="0" anchor="ctr"/>
          <a:lstStyle/>
          <a:p>
            <a:pPr algn="ctr"/>
            <a:endParaRPr lang="ru-RU"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88"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89"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90" name="PlaceHolder 3"/>
          <p:cNvSpPr>
            <a:spLocks noGrp="1"/>
          </p:cNvSpPr>
          <p:nvPr>
            <p:ph type="body"/>
          </p:nvPr>
        </p:nvSpPr>
        <p:spPr>
          <a:xfrm>
            <a:off x="4673880" y="1604520"/>
            <a:ext cx="4015440" cy="3976920"/>
          </a:xfrm>
          <a:prstGeom prst="rect">
            <a:avLst/>
          </a:prstGeom>
        </p:spPr>
        <p:txBody>
          <a:bodyPr lIns="0" tIns="0" rIns="0" bIns="0">
            <a:normAutofit/>
          </a:bodyPr>
          <a:lstStyle/>
          <a:p>
            <a:endParaRPr lang="ru-RU" sz="3200" b="0" strike="noStrike" spc="-1">
              <a:latin typeface="Arial"/>
            </a:endParaRPr>
          </a:p>
        </p:txBody>
      </p:sp>
      <p:sp>
        <p:nvSpPr>
          <p:cNvPr id="91" name="PlaceHolder 4"/>
          <p:cNvSpPr>
            <a:spLocks noGrp="1"/>
          </p:cNvSpPr>
          <p:nvPr>
            <p:ph type="body"/>
          </p:nvPr>
        </p:nvSpPr>
        <p:spPr>
          <a:xfrm>
            <a:off x="45720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93" name="PlaceHolder 2"/>
          <p:cNvSpPr>
            <a:spLocks noGrp="1"/>
          </p:cNvSpPr>
          <p:nvPr>
            <p:ph type="body"/>
          </p:nvPr>
        </p:nvSpPr>
        <p:spPr>
          <a:xfrm>
            <a:off x="457200" y="1604520"/>
            <a:ext cx="4015440" cy="3976920"/>
          </a:xfrm>
          <a:prstGeom prst="rect">
            <a:avLst/>
          </a:prstGeom>
        </p:spPr>
        <p:txBody>
          <a:bodyPr lIns="0" tIns="0" rIns="0" bIns="0">
            <a:normAutofit/>
          </a:bodyPr>
          <a:lstStyle/>
          <a:p>
            <a:endParaRPr lang="ru-RU" sz="3200" b="0" strike="noStrike" spc="-1">
              <a:latin typeface="Arial"/>
            </a:endParaRPr>
          </a:p>
        </p:txBody>
      </p:sp>
      <p:sp>
        <p:nvSpPr>
          <p:cNvPr id="94"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95" name="PlaceHolder 4"/>
          <p:cNvSpPr>
            <a:spLocks noGrp="1"/>
          </p:cNvSpPr>
          <p:nvPr>
            <p:ph type="body"/>
          </p:nvPr>
        </p:nvSpPr>
        <p:spPr>
          <a:xfrm>
            <a:off x="467388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97"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98"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99" name="PlaceHolder 4"/>
          <p:cNvSpPr>
            <a:spLocks noGrp="1"/>
          </p:cNvSpPr>
          <p:nvPr>
            <p:ph type="body"/>
          </p:nvPr>
        </p:nvSpPr>
        <p:spPr>
          <a:xfrm>
            <a:off x="457200" y="3682080"/>
            <a:ext cx="822888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01" name="PlaceHolder 2"/>
          <p:cNvSpPr>
            <a:spLocks noGrp="1"/>
          </p:cNvSpPr>
          <p:nvPr>
            <p:ph type="body"/>
          </p:nvPr>
        </p:nvSpPr>
        <p:spPr>
          <a:xfrm>
            <a:off x="457200" y="1604520"/>
            <a:ext cx="8228880" cy="1896840"/>
          </a:xfrm>
          <a:prstGeom prst="rect">
            <a:avLst/>
          </a:prstGeom>
        </p:spPr>
        <p:txBody>
          <a:bodyPr lIns="0" tIns="0" rIns="0" bIns="0">
            <a:normAutofit/>
          </a:bodyPr>
          <a:lstStyle/>
          <a:p>
            <a:endParaRPr lang="ru-RU" sz="3200" b="0" strike="noStrike" spc="-1">
              <a:latin typeface="Arial"/>
            </a:endParaRPr>
          </a:p>
        </p:txBody>
      </p:sp>
      <p:sp>
        <p:nvSpPr>
          <p:cNvPr id="102" name="PlaceHolder 3"/>
          <p:cNvSpPr>
            <a:spLocks noGrp="1"/>
          </p:cNvSpPr>
          <p:nvPr>
            <p:ph type="body"/>
          </p:nvPr>
        </p:nvSpPr>
        <p:spPr>
          <a:xfrm>
            <a:off x="457200" y="3682080"/>
            <a:ext cx="822888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04"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105"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106" name="PlaceHolder 4"/>
          <p:cNvSpPr>
            <a:spLocks noGrp="1"/>
          </p:cNvSpPr>
          <p:nvPr>
            <p:ph type="body"/>
          </p:nvPr>
        </p:nvSpPr>
        <p:spPr>
          <a:xfrm>
            <a:off x="457200" y="3682080"/>
            <a:ext cx="4015440" cy="1896840"/>
          </a:xfrm>
          <a:prstGeom prst="rect">
            <a:avLst/>
          </a:prstGeom>
        </p:spPr>
        <p:txBody>
          <a:bodyPr lIns="0" tIns="0" rIns="0" bIns="0">
            <a:normAutofit/>
          </a:bodyPr>
          <a:lstStyle/>
          <a:p>
            <a:endParaRPr lang="ru-RU" sz="3200" b="0" strike="noStrike" spc="-1">
              <a:latin typeface="Arial"/>
            </a:endParaRPr>
          </a:p>
        </p:txBody>
      </p:sp>
      <p:sp>
        <p:nvSpPr>
          <p:cNvPr id="107" name="PlaceHolder 5"/>
          <p:cNvSpPr>
            <a:spLocks noGrp="1"/>
          </p:cNvSpPr>
          <p:nvPr>
            <p:ph type="body"/>
          </p:nvPr>
        </p:nvSpPr>
        <p:spPr>
          <a:xfrm>
            <a:off x="467388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09"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ru-RU" sz="3200" b="0" strike="noStrike" spc="-1">
              <a:latin typeface="Arial"/>
            </a:endParaRPr>
          </a:p>
        </p:txBody>
      </p:sp>
      <p:sp>
        <p:nvSpPr>
          <p:cNvPr id="110"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ru-RU" sz="3200" b="0" strike="noStrike" spc="-1">
              <a:latin typeface="Arial"/>
            </a:endParaRPr>
          </a:p>
        </p:txBody>
      </p:sp>
      <p:sp>
        <p:nvSpPr>
          <p:cNvPr id="111"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ru-RU" sz="3200" b="0" strike="noStrike" spc="-1">
              <a:latin typeface="Arial"/>
            </a:endParaRPr>
          </a:p>
        </p:txBody>
      </p:sp>
      <p:sp>
        <p:nvSpPr>
          <p:cNvPr id="112"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ru-RU" sz="3200" b="0" strike="noStrike" spc="-1">
              <a:latin typeface="Arial"/>
            </a:endParaRPr>
          </a:p>
        </p:txBody>
      </p:sp>
      <p:sp>
        <p:nvSpPr>
          <p:cNvPr id="113"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ru-RU" sz="3200" b="0" strike="noStrike" spc="-1">
              <a:latin typeface="Arial"/>
            </a:endParaRPr>
          </a:p>
        </p:txBody>
      </p:sp>
      <p:sp>
        <p:nvSpPr>
          <p:cNvPr id="114"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7"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18" name="PlaceHolder 2"/>
          <p:cNvSpPr>
            <a:spLocks noGrp="1"/>
          </p:cNvSpPr>
          <p:nvPr>
            <p:ph type="subTitle"/>
          </p:nvPr>
        </p:nvSpPr>
        <p:spPr>
          <a:xfrm>
            <a:off x="457200" y="1604520"/>
            <a:ext cx="8228880" cy="3976920"/>
          </a:xfrm>
          <a:prstGeom prst="rect">
            <a:avLst/>
          </a:prstGeom>
        </p:spPr>
        <p:txBody>
          <a:bodyPr lIns="0" tIns="0" rIns="0" bIns="0" anchor="ctr"/>
          <a:lstStyle/>
          <a:p>
            <a:pPr algn="ctr"/>
            <a:endParaRPr lang="ru-RU" sz="3200" b="0" strike="noStrike" spc="-1">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9"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20" name="PlaceHolder 2"/>
          <p:cNvSpPr>
            <a:spLocks noGrp="1"/>
          </p:cNvSpPr>
          <p:nvPr>
            <p:ph type="body"/>
          </p:nvPr>
        </p:nvSpPr>
        <p:spPr>
          <a:xfrm>
            <a:off x="457200" y="1604520"/>
            <a:ext cx="8228880" cy="39769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7" name="PlaceHolder 2"/>
          <p:cNvSpPr>
            <a:spLocks noGrp="1"/>
          </p:cNvSpPr>
          <p:nvPr>
            <p:ph type="body"/>
          </p:nvPr>
        </p:nvSpPr>
        <p:spPr>
          <a:xfrm>
            <a:off x="457200" y="1604520"/>
            <a:ext cx="4015440" cy="3976920"/>
          </a:xfrm>
          <a:prstGeom prst="rect">
            <a:avLst/>
          </a:prstGeom>
        </p:spPr>
        <p:txBody>
          <a:bodyPr lIns="0" tIns="0" rIns="0" bIns="0">
            <a:normAutofit/>
          </a:bodyPr>
          <a:lstStyle/>
          <a:p>
            <a:endParaRPr lang="ru-RU" sz="3200" b="0" strike="noStrike" spc="-1">
              <a:latin typeface="Arial"/>
            </a:endParaRPr>
          </a:p>
        </p:txBody>
      </p:sp>
      <p:sp>
        <p:nvSpPr>
          <p:cNvPr id="8" name="PlaceHolder 3"/>
          <p:cNvSpPr>
            <a:spLocks noGrp="1"/>
          </p:cNvSpPr>
          <p:nvPr>
            <p:ph type="body"/>
          </p:nvPr>
        </p:nvSpPr>
        <p:spPr>
          <a:xfrm>
            <a:off x="4673880" y="1604520"/>
            <a:ext cx="4015440" cy="39769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21"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22" name="PlaceHolder 2"/>
          <p:cNvSpPr>
            <a:spLocks noGrp="1"/>
          </p:cNvSpPr>
          <p:nvPr>
            <p:ph type="body"/>
          </p:nvPr>
        </p:nvSpPr>
        <p:spPr>
          <a:xfrm>
            <a:off x="457200" y="1604520"/>
            <a:ext cx="4015440" cy="3976920"/>
          </a:xfrm>
          <a:prstGeom prst="rect">
            <a:avLst/>
          </a:prstGeom>
        </p:spPr>
        <p:txBody>
          <a:bodyPr lIns="0" tIns="0" rIns="0" bIns="0">
            <a:normAutofit/>
          </a:bodyPr>
          <a:lstStyle/>
          <a:p>
            <a:endParaRPr lang="ru-RU" sz="3200" b="0" strike="noStrike" spc="-1">
              <a:latin typeface="Arial"/>
            </a:endParaRPr>
          </a:p>
        </p:txBody>
      </p:sp>
      <p:sp>
        <p:nvSpPr>
          <p:cNvPr id="123" name="PlaceHolder 3"/>
          <p:cNvSpPr>
            <a:spLocks noGrp="1"/>
          </p:cNvSpPr>
          <p:nvPr>
            <p:ph type="body"/>
          </p:nvPr>
        </p:nvSpPr>
        <p:spPr>
          <a:xfrm>
            <a:off x="4673880" y="1604520"/>
            <a:ext cx="4015440" cy="39769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4"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25" name="PlaceHolder 1"/>
          <p:cNvSpPr>
            <a:spLocks noGrp="1"/>
          </p:cNvSpPr>
          <p:nvPr>
            <p:ph type="subTitle"/>
          </p:nvPr>
        </p:nvSpPr>
        <p:spPr>
          <a:xfrm>
            <a:off x="685800" y="2130480"/>
            <a:ext cx="7771320" cy="6809760"/>
          </a:xfrm>
          <a:prstGeom prst="rect">
            <a:avLst/>
          </a:prstGeom>
        </p:spPr>
        <p:txBody>
          <a:bodyPr lIns="0" tIns="0" rIns="0" bIns="0" anchor="ctr"/>
          <a:lstStyle/>
          <a:p>
            <a:pPr algn="ctr"/>
            <a:endParaRPr lang="ru-RU" sz="3200" b="0" strike="noStrike" spc="-1">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27"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128" name="PlaceHolder 3"/>
          <p:cNvSpPr>
            <a:spLocks noGrp="1"/>
          </p:cNvSpPr>
          <p:nvPr>
            <p:ph type="body"/>
          </p:nvPr>
        </p:nvSpPr>
        <p:spPr>
          <a:xfrm>
            <a:off x="4673880" y="1604520"/>
            <a:ext cx="4015440" cy="3976920"/>
          </a:xfrm>
          <a:prstGeom prst="rect">
            <a:avLst/>
          </a:prstGeom>
        </p:spPr>
        <p:txBody>
          <a:bodyPr lIns="0" tIns="0" rIns="0" bIns="0">
            <a:normAutofit/>
          </a:bodyPr>
          <a:lstStyle/>
          <a:p>
            <a:endParaRPr lang="ru-RU" sz="3200" b="0" strike="noStrike" spc="-1">
              <a:latin typeface="Arial"/>
            </a:endParaRPr>
          </a:p>
        </p:txBody>
      </p:sp>
      <p:sp>
        <p:nvSpPr>
          <p:cNvPr id="129" name="PlaceHolder 4"/>
          <p:cNvSpPr>
            <a:spLocks noGrp="1"/>
          </p:cNvSpPr>
          <p:nvPr>
            <p:ph type="body"/>
          </p:nvPr>
        </p:nvSpPr>
        <p:spPr>
          <a:xfrm>
            <a:off x="45720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31" name="PlaceHolder 2"/>
          <p:cNvSpPr>
            <a:spLocks noGrp="1"/>
          </p:cNvSpPr>
          <p:nvPr>
            <p:ph type="body"/>
          </p:nvPr>
        </p:nvSpPr>
        <p:spPr>
          <a:xfrm>
            <a:off x="457200" y="1604520"/>
            <a:ext cx="4015440" cy="3976920"/>
          </a:xfrm>
          <a:prstGeom prst="rect">
            <a:avLst/>
          </a:prstGeom>
        </p:spPr>
        <p:txBody>
          <a:bodyPr lIns="0" tIns="0" rIns="0" bIns="0">
            <a:normAutofit/>
          </a:bodyPr>
          <a:lstStyle/>
          <a:p>
            <a:endParaRPr lang="ru-RU" sz="3200" b="0" strike="noStrike" spc="-1">
              <a:latin typeface="Arial"/>
            </a:endParaRPr>
          </a:p>
        </p:txBody>
      </p:sp>
      <p:sp>
        <p:nvSpPr>
          <p:cNvPr id="132"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133" name="PlaceHolder 4"/>
          <p:cNvSpPr>
            <a:spLocks noGrp="1"/>
          </p:cNvSpPr>
          <p:nvPr>
            <p:ph type="body"/>
          </p:nvPr>
        </p:nvSpPr>
        <p:spPr>
          <a:xfrm>
            <a:off x="467388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34"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35"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136"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137" name="PlaceHolder 4"/>
          <p:cNvSpPr>
            <a:spLocks noGrp="1"/>
          </p:cNvSpPr>
          <p:nvPr>
            <p:ph type="body"/>
          </p:nvPr>
        </p:nvSpPr>
        <p:spPr>
          <a:xfrm>
            <a:off x="457200" y="3682080"/>
            <a:ext cx="822888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39" name="PlaceHolder 2"/>
          <p:cNvSpPr>
            <a:spLocks noGrp="1"/>
          </p:cNvSpPr>
          <p:nvPr>
            <p:ph type="body"/>
          </p:nvPr>
        </p:nvSpPr>
        <p:spPr>
          <a:xfrm>
            <a:off x="457200" y="1604520"/>
            <a:ext cx="8228880" cy="1896840"/>
          </a:xfrm>
          <a:prstGeom prst="rect">
            <a:avLst/>
          </a:prstGeom>
        </p:spPr>
        <p:txBody>
          <a:bodyPr lIns="0" tIns="0" rIns="0" bIns="0">
            <a:normAutofit/>
          </a:bodyPr>
          <a:lstStyle/>
          <a:p>
            <a:endParaRPr lang="ru-RU" sz="3200" b="0" strike="noStrike" spc="-1">
              <a:latin typeface="Arial"/>
            </a:endParaRPr>
          </a:p>
        </p:txBody>
      </p:sp>
      <p:sp>
        <p:nvSpPr>
          <p:cNvPr id="140" name="PlaceHolder 3"/>
          <p:cNvSpPr>
            <a:spLocks noGrp="1"/>
          </p:cNvSpPr>
          <p:nvPr>
            <p:ph type="body"/>
          </p:nvPr>
        </p:nvSpPr>
        <p:spPr>
          <a:xfrm>
            <a:off x="457200" y="3682080"/>
            <a:ext cx="822888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42"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143"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144" name="PlaceHolder 4"/>
          <p:cNvSpPr>
            <a:spLocks noGrp="1"/>
          </p:cNvSpPr>
          <p:nvPr>
            <p:ph type="body"/>
          </p:nvPr>
        </p:nvSpPr>
        <p:spPr>
          <a:xfrm>
            <a:off x="457200" y="3682080"/>
            <a:ext cx="4015440" cy="1896840"/>
          </a:xfrm>
          <a:prstGeom prst="rect">
            <a:avLst/>
          </a:prstGeom>
        </p:spPr>
        <p:txBody>
          <a:bodyPr lIns="0" tIns="0" rIns="0" bIns="0">
            <a:normAutofit/>
          </a:bodyPr>
          <a:lstStyle/>
          <a:p>
            <a:endParaRPr lang="ru-RU" sz="3200" b="0" strike="noStrike" spc="-1">
              <a:latin typeface="Arial"/>
            </a:endParaRPr>
          </a:p>
        </p:txBody>
      </p:sp>
      <p:sp>
        <p:nvSpPr>
          <p:cNvPr id="145" name="PlaceHolder 5"/>
          <p:cNvSpPr>
            <a:spLocks noGrp="1"/>
          </p:cNvSpPr>
          <p:nvPr>
            <p:ph type="body"/>
          </p:nvPr>
        </p:nvSpPr>
        <p:spPr>
          <a:xfrm>
            <a:off x="467388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6"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47"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ru-RU" sz="3200" b="0" strike="noStrike" spc="-1">
              <a:latin typeface="Arial"/>
            </a:endParaRPr>
          </a:p>
        </p:txBody>
      </p:sp>
      <p:sp>
        <p:nvSpPr>
          <p:cNvPr id="148"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ru-RU" sz="3200" b="0" strike="noStrike" spc="-1">
              <a:latin typeface="Arial"/>
            </a:endParaRPr>
          </a:p>
        </p:txBody>
      </p:sp>
      <p:sp>
        <p:nvSpPr>
          <p:cNvPr id="149"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ru-RU" sz="3200" b="0" strike="noStrike" spc="-1">
              <a:latin typeface="Arial"/>
            </a:endParaRPr>
          </a:p>
        </p:txBody>
      </p:sp>
      <p:sp>
        <p:nvSpPr>
          <p:cNvPr id="150"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ru-RU" sz="3200" b="0" strike="noStrike" spc="-1">
              <a:latin typeface="Arial"/>
            </a:endParaRPr>
          </a:p>
        </p:txBody>
      </p:sp>
      <p:sp>
        <p:nvSpPr>
          <p:cNvPr id="151"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ru-RU" sz="3200" b="0" strike="noStrike" spc="-1">
              <a:latin typeface="Arial"/>
            </a:endParaRPr>
          </a:p>
        </p:txBody>
      </p:sp>
      <p:sp>
        <p:nvSpPr>
          <p:cNvPr id="152"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85800" y="2130480"/>
            <a:ext cx="7771320" cy="6809760"/>
          </a:xfrm>
          <a:prstGeom prst="rect">
            <a:avLst/>
          </a:prstGeom>
        </p:spPr>
        <p:txBody>
          <a:bodyPr lIns="0" tIns="0" rIns="0" bIns="0" anchor="ctr"/>
          <a:lstStyle/>
          <a:p>
            <a:pPr algn="ctr"/>
            <a:endParaRPr lang="ru-RU"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2"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13" name="PlaceHolder 3"/>
          <p:cNvSpPr>
            <a:spLocks noGrp="1"/>
          </p:cNvSpPr>
          <p:nvPr>
            <p:ph type="body"/>
          </p:nvPr>
        </p:nvSpPr>
        <p:spPr>
          <a:xfrm>
            <a:off x="4673880" y="1604520"/>
            <a:ext cx="4015440" cy="3976920"/>
          </a:xfrm>
          <a:prstGeom prst="rect">
            <a:avLst/>
          </a:prstGeom>
        </p:spPr>
        <p:txBody>
          <a:bodyPr lIns="0" tIns="0" rIns="0" bIns="0">
            <a:normAutofit/>
          </a:bodyPr>
          <a:lstStyle/>
          <a:p>
            <a:endParaRPr lang="ru-RU" sz="3200" b="0" strike="noStrike" spc="-1">
              <a:latin typeface="Arial"/>
            </a:endParaRPr>
          </a:p>
        </p:txBody>
      </p:sp>
      <p:sp>
        <p:nvSpPr>
          <p:cNvPr id="14" name="PlaceHolder 4"/>
          <p:cNvSpPr>
            <a:spLocks noGrp="1"/>
          </p:cNvSpPr>
          <p:nvPr>
            <p:ph type="body"/>
          </p:nvPr>
        </p:nvSpPr>
        <p:spPr>
          <a:xfrm>
            <a:off x="45720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16" name="PlaceHolder 2"/>
          <p:cNvSpPr>
            <a:spLocks noGrp="1"/>
          </p:cNvSpPr>
          <p:nvPr>
            <p:ph type="body"/>
          </p:nvPr>
        </p:nvSpPr>
        <p:spPr>
          <a:xfrm>
            <a:off x="457200" y="1604520"/>
            <a:ext cx="4015440" cy="3976920"/>
          </a:xfrm>
          <a:prstGeom prst="rect">
            <a:avLst/>
          </a:prstGeom>
        </p:spPr>
        <p:txBody>
          <a:bodyPr lIns="0" tIns="0" rIns="0" bIns="0">
            <a:normAutofit/>
          </a:bodyPr>
          <a:lstStyle/>
          <a:p>
            <a:endParaRPr lang="ru-RU" sz="3200" b="0" strike="noStrike" spc="-1">
              <a:latin typeface="Arial"/>
            </a:endParaRPr>
          </a:p>
        </p:txBody>
      </p:sp>
      <p:sp>
        <p:nvSpPr>
          <p:cNvPr id="17"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18" name="PlaceHolder 4"/>
          <p:cNvSpPr>
            <a:spLocks noGrp="1"/>
          </p:cNvSpPr>
          <p:nvPr>
            <p:ph type="body"/>
          </p:nvPr>
        </p:nvSpPr>
        <p:spPr>
          <a:xfrm>
            <a:off x="4673880" y="3682080"/>
            <a:ext cx="401544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85800" y="2130480"/>
            <a:ext cx="7771320" cy="1468800"/>
          </a:xfrm>
          <a:prstGeom prst="rect">
            <a:avLst/>
          </a:prstGeom>
        </p:spPr>
        <p:txBody>
          <a:bodyPr lIns="0" tIns="0" rIns="0" bIns="0" anchor="ctr"/>
          <a:lstStyle/>
          <a:p>
            <a:pPr algn="ctr"/>
            <a:endParaRPr lang="ru-RU" sz="4400" b="0" strike="noStrike" spc="-1">
              <a:latin typeface="Arial"/>
            </a:endParaRPr>
          </a:p>
        </p:txBody>
      </p:sp>
      <p:sp>
        <p:nvSpPr>
          <p:cNvPr id="20" name="PlaceHolder 2"/>
          <p:cNvSpPr>
            <a:spLocks noGrp="1"/>
          </p:cNvSpPr>
          <p:nvPr>
            <p:ph type="body"/>
          </p:nvPr>
        </p:nvSpPr>
        <p:spPr>
          <a:xfrm>
            <a:off x="457200" y="1604520"/>
            <a:ext cx="4015440" cy="1896840"/>
          </a:xfrm>
          <a:prstGeom prst="rect">
            <a:avLst/>
          </a:prstGeom>
        </p:spPr>
        <p:txBody>
          <a:bodyPr lIns="0" tIns="0" rIns="0" bIns="0">
            <a:normAutofit/>
          </a:bodyPr>
          <a:lstStyle/>
          <a:p>
            <a:endParaRPr lang="ru-RU" sz="3200" b="0" strike="noStrike" spc="-1">
              <a:latin typeface="Arial"/>
            </a:endParaRPr>
          </a:p>
        </p:txBody>
      </p:sp>
      <p:sp>
        <p:nvSpPr>
          <p:cNvPr id="21" name="PlaceHolder 3"/>
          <p:cNvSpPr>
            <a:spLocks noGrp="1"/>
          </p:cNvSpPr>
          <p:nvPr>
            <p:ph type="body"/>
          </p:nvPr>
        </p:nvSpPr>
        <p:spPr>
          <a:xfrm>
            <a:off x="4673880" y="1604520"/>
            <a:ext cx="4015440" cy="1896840"/>
          </a:xfrm>
          <a:prstGeom prst="rect">
            <a:avLst/>
          </a:prstGeom>
        </p:spPr>
        <p:txBody>
          <a:bodyPr lIns="0" tIns="0" rIns="0" bIns="0">
            <a:normAutofit/>
          </a:bodyPr>
          <a:lstStyle/>
          <a:p>
            <a:endParaRPr lang="ru-RU" sz="3200" b="0" strike="noStrike" spc="-1">
              <a:latin typeface="Arial"/>
            </a:endParaRPr>
          </a:p>
        </p:txBody>
      </p:sp>
      <p:sp>
        <p:nvSpPr>
          <p:cNvPr id="22" name="PlaceHolder 4"/>
          <p:cNvSpPr>
            <a:spLocks noGrp="1"/>
          </p:cNvSpPr>
          <p:nvPr>
            <p:ph type="body"/>
          </p:nvPr>
        </p:nvSpPr>
        <p:spPr>
          <a:xfrm>
            <a:off x="457200" y="3682080"/>
            <a:ext cx="8228880" cy="189684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85800" y="2130480"/>
            <a:ext cx="7771320" cy="1468800"/>
          </a:xfrm>
          <a:prstGeom prst="rect">
            <a:avLst/>
          </a:prstGeom>
        </p:spPr>
        <p:txBody>
          <a:bodyPr lIns="0" tIns="0" rIns="0" bIns="0" anchor="ctr"/>
          <a:lstStyle/>
          <a:p>
            <a:r>
              <a:rPr lang="ru-RU" sz="1800" b="0" strike="noStrike" spc="-1">
                <a:latin typeface="Arial"/>
              </a:rPr>
              <a:t>Для правки текста заглавия щёлкните мышью</a:t>
            </a:r>
          </a:p>
        </p:txBody>
      </p:sp>
      <p:sp>
        <p:nvSpPr>
          <p:cNvPr id="3" name="PlaceHolder 2"/>
          <p:cNvSpPr>
            <a:spLocks noGrp="1"/>
          </p:cNvSpPr>
          <p:nvPr>
            <p:ph type="body"/>
          </p:nvPr>
        </p:nvSpPr>
        <p:spPr>
          <a:xfrm>
            <a:off x="457200" y="1604520"/>
            <a:ext cx="8228880" cy="397692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18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1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18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18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18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18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18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73600"/>
            <a:ext cx="8229240" cy="1144800"/>
          </a:xfrm>
          <a:prstGeom prst="rect">
            <a:avLst/>
          </a:prstGeom>
        </p:spPr>
        <p:txBody>
          <a:bodyPr lIns="0" tIns="0" rIns="0" bIns="0" anchor="ctr"/>
          <a:lstStyle/>
          <a:p>
            <a:pPr algn="ctr"/>
            <a:r>
              <a:rPr lang="ru-RU" sz="4400" b="0" strike="noStrike" spc="-1">
                <a:latin typeface="Arial"/>
              </a:rPr>
              <a:t>Для правки текста заглавия щёлкните мышью</a:t>
            </a:r>
          </a:p>
        </p:txBody>
      </p:sp>
      <p:sp>
        <p:nvSpPr>
          <p:cNvPr id="39" name="PlaceHolder 2"/>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 name="PlaceHolder 1"/>
          <p:cNvSpPr>
            <a:spLocks noGrp="1"/>
          </p:cNvSpPr>
          <p:nvPr>
            <p:ph type="title"/>
          </p:nvPr>
        </p:nvSpPr>
        <p:spPr>
          <a:xfrm>
            <a:off x="685800" y="2130480"/>
            <a:ext cx="7771320" cy="1468800"/>
          </a:xfrm>
          <a:prstGeom prst="rect">
            <a:avLst/>
          </a:prstGeom>
        </p:spPr>
        <p:txBody>
          <a:bodyPr lIns="0" tIns="0" rIns="0" bIns="0" anchor="ctr"/>
          <a:lstStyle/>
          <a:p>
            <a:r>
              <a:rPr lang="ru-RU" sz="1800" b="0" strike="noStrike" spc="-1">
                <a:latin typeface="Arial"/>
              </a:rPr>
              <a:t>Для правки текста заглавия щёлкните мышью</a:t>
            </a:r>
          </a:p>
        </p:txBody>
      </p:sp>
      <p:sp>
        <p:nvSpPr>
          <p:cNvPr id="77" name="PlaceHolder 2"/>
          <p:cNvSpPr>
            <a:spLocks noGrp="1"/>
          </p:cNvSpPr>
          <p:nvPr>
            <p:ph type="body"/>
          </p:nvPr>
        </p:nvSpPr>
        <p:spPr>
          <a:xfrm>
            <a:off x="457200" y="1604520"/>
            <a:ext cx="4015440" cy="397692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18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1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18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18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18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18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1800" b="0" strike="noStrike" spc="-1">
                <a:latin typeface="Arial"/>
              </a:rPr>
              <a:t>Седьмой уровень структуры</a:t>
            </a:r>
          </a:p>
        </p:txBody>
      </p:sp>
      <p:sp>
        <p:nvSpPr>
          <p:cNvPr id="78" name="PlaceHolder 3"/>
          <p:cNvSpPr>
            <a:spLocks noGrp="1"/>
          </p:cNvSpPr>
          <p:nvPr>
            <p:ph type="body"/>
          </p:nvPr>
        </p:nvSpPr>
        <p:spPr>
          <a:xfrm>
            <a:off x="4674240" y="1604520"/>
            <a:ext cx="4015440" cy="397692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18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1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18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18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18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18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18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73600"/>
            <a:ext cx="8229240" cy="1144800"/>
          </a:xfrm>
          <a:prstGeom prst="rect">
            <a:avLst/>
          </a:prstGeom>
        </p:spPr>
        <p:txBody>
          <a:bodyPr lIns="0" tIns="0" rIns="0" bIns="0" anchor="ctr"/>
          <a:lstStyle/>
          <a:p>
            <a:pPr algn="ctr"/>
            <a:r>
              <a:rPr lang="ru-RU" sz="4400" b="0" strike="noStrike" spc="-1">
                <a:latin typeface="Arial"/>
              </a:rPr>
              <a:t>Для правки текста заглавия щёлкните мышью</a:t>
            </a:r>
          </a:p>
        </p:txBody>
      </p:sp>
      <p:sp>
        <p:nvSpPr>
          <p:cNvPr id="116" name="PlaceHolder 2"/>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Picture 3"/>
          <p:cNvPicPr/>
          <p:nvPr/>
        </p:nvPicPr>
        <p:blipFill>
          <a:blip r:embed="rId2" cstate="print"/>
          <a:stretch/>
        </p:blipFill>
        <p:spPr>
          <a:xfrm>
            <a:off x="0" y="1080"/>
            <a:ext cx="9142920" cy="6856920"/>
          </a:xfrm>
          <a:prstGeom prst="rect">
            <a:avLst/>
          </a:prstGeom>
          <a:ln>
            <a:noFill/>
          </a:ln>
        </p:spPr>
      </p:pic>
      <p:sp>
        <p:nvSpPr>
          <p:cNvPr id="154" name="CustomShape 1"/>
          <p:cNvSpPr/>
          <p:nvPr/>
        </p:nvSpPr>
        <p:spPr>
          <a:xfrm>
            <a:off x="395536" y="1772816"/>
            <a:ext cx="8280920" cy="226098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dirty="0" smtClean="0">
                <a:solidFill>
                  <a:srgbClr val="000000"/>
                </a:solidFill>
                <a:latin typeface="Calibri"/>
                <a:ea typeface="DejaVu Sans"/>
              </a:rPr>
              <a:t>Оказание первой медицинской помощи при травмах, кровотечениях, </a:t>
            </a:r>
            <a:r>
              <a:rPr lang="ru-RU" sz="4400" b="1" i="1" strike="noStrike" spc="-1" dirty="0" err="1" smtClean="0">
                <a:solidFill>
                  <a:srgbClr val="000000"/>
                </a:solidFill>
                <a:latin typeface="Calibri"/>
                <a:ea typeface="DejaVu Sans"/>
              </a:rPr>
              <a:t>нейротравме</a:t>
            </a:r>
            <a:r>
              <a:rPr lang="ru-RU" sz="4400" b="1" i="1" strike="noStrike" spc="-1" dirty="0" smtClean="0">
                <a:solidFill>
                  <a:srgbClr val="000000"/>
                </a:solidFill>
                <a:latin typeface="Calibri"/>
                <a:ea typeface="DejaVu Sans"/>
              </a:rPr>
              <a:t> в оздоровительных учреждениях</a:t>
            </a:r>
            <a:endParaRPr lang="ru-RU" sz="4400" b="0" strike="noStrike" spc="-1" dirty="0">
              <a:latin typeface="Arial"/>
            </a:endParaRPr>
          </a:p>
        </p:txBody>
      </p:sp>
      <p:sp>
        <p:nvSpPr>
          <p:cNvPr id="155" name="CustomShape 2"/>
          <p:cNvSpPr/>
          <p:nvPr/>
        </p:nvSpPr>
        <p:spPr>
          <a:xfrm>
            <a:off x="2599560" y="4583880"/>
            <a:ext cx="6399720" cy="1751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spcBef>
                <a:spcPts val="641"/>
              </a:spcBef>
            </a:pPr>
            <a:r>
              <a:rPr lang="ru-RU" sz="2800" b="0" strike="noStrike" spc="-1" dirty="0">
                <a:solidFill>
                  <a:srgbClr val="491D74"/>
                </a:solidFill>
                <a:effectLst>
                  <a:outerShdw blurRad="38100" dist="38100" dir="2700000" algn="tl">
                    <a:srgbClr val="000000">
                      <a:alpha val="43137"/>
                    </a:srgbClr>
                  </a:outerShdw>
                </a:effectLst>
                <a:latin typeface="Calibri"/>
                <a:ea typeface="DejaVu Sans"/>
              </a:rPr>
              <a:t>Доклад: Ковалёв Денис Николаевич </a:t>
            </a:r>
            <a:endParaRPr lang="ru-RU" sz="2800" b="0" strike="noStrike" spc="-1" dirty="0">
              <a:effectLst>
                <a:outerShdw blurRad="38100" dist="38100" dir="2700000" algn="tl">
                  <a:srgbClr val="000000">
                    <a:alpha val="43137"/>
                  </a:srgbClr>
                </a:outerShdw>
              </a:effectLst>
              <a:latin typeface="Arial"/>
            </a:endParaRPr>
          </a:p>
          <a:p>
            <a:pPr algn="ctr">
              <a:lnSpc>
                <a:spcPct val="100000"/>
              </a:lnSpc>
              <a:spcBef>
                <a:spcPts val="641"/>
              </a:spcBef>
            </a:pPr>
            <a:r>
              <a:rPr lang="ru-RU" sz="2800" b="0" strike="noStrike" spc="-1" dirty="0">
                <a:solidFill>
                  <a:srgbClr val="491D74"/>
                </a:solidFill>
                <a:effectLst>
                  <a:outerShdw blurRad="38100" dist="38100" dir="2700000" algn="tl">
                    <a:srgbClr val="000000">
                      <a:alpha val="43137"/>
                    </a:srgbClr>
                  </a:outerShdw>
                </a:effectLst>
                <a:latin typeface="Calibri"/>
                <a:ea typeface="DejaVu Sans"/>
              </a:rPr>
              <a:t>врач травматолог-ортопед ГУЗ КДКБ</a:t>
            </a:r>
            <a:endParaRPr lang="ru-RU" sz="2800" b="0" strike="noStrike" spc="-1" dirty="0">
              <a:effectLst>
                <a:outerShdw blurRad="38100" dist="38100" dir="2700000" algn="tl">
                  <a:srgbClr val="000000">
                    <a:alpha val="43137"/>
                  </a:srgbClr>
                </a:outerShdw>
              </a:effectLst>
              <a:latin typeface="Arial"/>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CustomShape 1"/>
          <p:cNvSpPr/>
          <p:nvPr/>
        </p:nvSpPr>
        <p:spPr>
          <a:xfrm>
            <a:off x="395640" y="0"/>
            <a:ext cx="8228520" cy="835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10243E"/>
                </a:solidFill>
                <a:latin typeface="Calibri"/>
                <a:ea typeface="DejaVu Sans"/>
              </a:rPr>
              <a:t>Ссадина </a:t>
            </a:r>
            <a:endParaRPr lang="ru-RU" sz="4400" b="0" strike="noStrike" spc="-1">
              <a:latin typeface="Arial"/>
            </a:endParaRPr>
          </a:p>
        </p:txBody>
      </p:sp>
      <p:sp>
        <p:nvSpPr>
          <p:cNvPr id="179" name="CustomShape 2"/>
          <p:cNvSpPr/>
          <p:nvPr/>
        </p:nvSpPr>
        <p:spPr>
          <a:xfrm>
            <a:off x="457200" y="764704"/>
            <a:ext cx="8228520" cy="345638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55000" lnSpcReduction="20000"/>
          </a:bodyPr>
          <a:lstStyle/>
          <a:p>
            <a:pPr marL="343080" indent="-342000" algn="ctr">
              <a:lnSpc>
                <a:spcPct val="100000"/>
              </a:lnSpc>
              <a:spcBef>
                <a:spcPts val="641"/>
              </a:spcBef>
            </a:pPr>
            <a:r>
              <a:rPr lang="ru-RU" sz="3600" b="0" strike="noStrike" spc="-1" dirty="0">
                <a:solidFill>
                  <a:schemeClr val="tx2">
                    <a:lumMod val="50000"/>
                  </a:schemeClr>
                </a:solidFill>
                <a:effectLst>
                  <a:outerShdw blurRad="38100" dist="38100" dir="2700000" algn="tl">
                    <a:srgbClr val="000000">
                      <a:alpha val="43137"/>
                    </a:srgbClr>
                  </a:outerShdw>
                </a:effectLst>
                <a:latin typeface="Calibri" pitchFamily="34" charset="0"/>
                <a:ea typeface="DejaVu Sans"/>
                <a:cs typeface="Times New Roman" pitchFamily="18" charset="0"/>
              </a:rPr>
              <a:t>поверхностное повреждение кожи, распространяющееся до сосочкового слоя. </a:t>
            </a:r>
            <a:endParaRPr lang="ru-RU" sz="3600" b="0" strike="noStrike" spc="-1" dirty="0">
              <a:solidFill>
                <a:schemeClr val="tx2">
                  <a:lumMod val="50000"/>
                </a:schemeClr>
              </a:solidFill>
              <a:effectLst>
                <a:outerShdw blurRad="38100" dist="38100" dir="2700000" algn="tl">
                  <a:srgbClr val="000000">
                    <a:alpha val="43137"/>
                  </a:srgbClr>
                </a:outerShdw>
              </a:effectLst>
              <a:latin typeface="Calibri" pitchFamily="34" charset="0"/>
              <a:cs typeface="Times New Roman" pitchFamily="18" charset="0"/>
            </a:endParaRPr>
          </a:p>
          <a:p>
            <a:pPr marL="343080" indent="-342000" algn="ctr">
              <a:spcBef>
                <a:spcPts val="641"/>
              </a:spcBef>
            </a:pPr>
            <a:r>
              <a:rPr lang="ru-RU" sz="3600" b="0" strike="noStrike" spc="-1" dirty="0">
                <a:solidFill>
                  <a:schemeClr val="tx2">
                    <a:lumMod val="50000"/>
                  </a:schemeClr>
                </a:solidFill>
                <a:effectLst>
                  <a:outerShdw blurRad="38100" dist="38100" dir="2700000" algn="tl">
                    <a:srgbClr val="000000">
                      <a:alpha val="43137"/>
                    </a:srgbClr>
                  </a:outerShdw>
                </a:effectLst>
                <a:latin typeface="Calibri" pitchFamily="34" charset="0"/>
                <a:ea typeface="DejaVu Sans"/>
                <a:cs typeface="Times New Roman" pitchFamily="18" charset="0"/>
              </a:rPr>
              <a:t>Биомеханика образования ссадины заключается в том, что травмирующий предмет действует тангенциально к поверхности кожи, при этом происходит отслоение и смещение эпидермиса относительно глубже расположенных слоев кожи, которые в момент травмы натягиваются и служат опорой. </a:t>
            </a:r>
            <a:endParaRPr lang="ru-RU" sz="3600" b="0" strike="noStrike" spc="-1" dirty="0" smtClean="0">
              <a:solidFill>
                <a:schemeClr val="tx2">
                  <a:lumMod val="50000"/>
                </a:schemeClr>
              </a:solidFill>
              <a:effectLst>
                <a:outerShdw blurRad="38100" dist="38100" dir="2700000" algn="tl">
                  <a:srgbClr val="000000">
                    <a:alpha val="43137"/>
                  </a:srgbClr>
                </a:outerShdw>
              </a:effectLst>
              <a:latin typeface="Calibri" pitchFamily="34" charset="0"/>
              <a:ea typeface="DejaVu Sans"/>
              <a:cs typeface="Times New Roman" pitchFamily="18" charset="0"/>
            </a:endParaRPr>
          </a:p>
          <a:p>
            <a:pPr marL="343080" indent="-342000" algn="ctr">
              <a:spcBef>
                <a:spcPts val="641"/>
              </a:spcBef>
            </a:pPr>
            <a:r>
              <a:rPr lang="ru-RU" sz="3600" dirty="0" smtClean="0">
                <a:solidFill>
                  <a:schemeClr val="tx2">
                    <a:lumMod val="50000"/>
                  </a:schemeClr>
                </a:solidFill>
                <a:effectLst>
                  <a:outerShdw blurRad="38100" dist="38100" dir="2700000" algn="tl">
                    <a:srgbClr val="000000">
                      <a:alpha val="43137"/>
                    </a:srgbClr>
                  </a:outerShdw>
                </a:effectLst>
                <a:latin typeface="Calibri" pitchFamily="34" charset="0"/>
                <a:cs typeface="Times New Roman" pitchFamily="18" charset="0"/>
              </a:rPr>
              <a:t>Поверхность </a:t>
            </a:r>
            <a:r>
              <a:rPr lang="ru-RU" sz="3600" dirty="0" smtClean="0">
                <a:solidFill>
                  <a:schemeClr val="tx2">
                    <a:lumMod val="50000"/>
                  </a:schemeClr>
                </a:solidFill>
                <a:effectLst>
                  <a:outerShdw blurRad="38100" dist="38100" dir="2700000" algn="tl">
                    <a:srgbClr val="000000">
                      <a:alpha val="43137"/>
                    </a:srgbClr>
                  </a:outerShdw>
                </a:effectLst>
                <a:latin typeface="Calibri" pitchFamily="34" charset="0"/>
                <a:cs typeface="Times New Roman" pitchFamily="18" charset="0"/>
              </a:rPr>
              <a:t>ссадины, в начале влажная, через некоторое время покрывается корочкой свернувшейся плазмы и крови. Корочка по мере </a:t>
            </a:r>
            <a:r>
              <a:rPr lang="ru-RU" sz="3600" dirty="0" err="1" smtClean="0">
                <a:solidFill>
                  <a:schemeClr val="tx2">
                    <a:lumMod val="50000"/>
                  </a:schemeClr>
                </a:solidFill>
                <a:effectLst>
                  <a:outerShdw blurRad="38100" dist="38100" dir="2700000" algn="tl">
                    <a:srgbClr val="000000">
                      <a:alpha val="43137"/>
                    </a:srgbClr>
                  </a:outerShdw>
                </a:effectLst>
                <a:latin typeface="Calibri" pitchFamily="34" charset="0"/>
                <a:cs typeface="Times New Roman" pitchFamily="18" charset="0"/>
              </a:rPr>
              <a:t>эпителизации</a:t>
            </a:r>
            <a:r>
              <a:rPr lang="ru-RU" sz="3600" dirty="0" smtClean="0">
                <a:solidFill>
                  <a:schemeClr val="tx2">
                    <a:lumMod val="50000"/>
                  </a:schemeClr>
                </a:solidFill>
                <a:effectLst>
                  <a:outerShdw blurRad="38100" dist="38100" dir="2700000" algn="tl">
                    <a:srgbClr val="000000">
                      <a:alpha val="43137"/>
                    </a:srgbClr>
                  </a:outerShdw>
                </a:effectLst>
                <a:latin typeface="Calibri" pitchFamily="34" charset="0"/>
                <a:cs typeface="Times New Roman" pitchFamily="18" charset="0"/>
              </a:rPr>
              <a:t> ссадины отпадает. На месте ссадины некоторое время сохраняется пигментация кожи. </a:t>
            </a:r>
          </a:p>
          <a:p>
            <a:pPr marL="343080" indent="-342000" algn="ctr">
              <a:lnSpc>
                <a:spcPct val="100000"/>
              </a:lnSpc>
              <a:spcBef>
                <a:spcPts val="641"/>
              </a:spcBef>
            </a:pPr>
            <a:r>
              <a:rPr lang="ru-RU" sz="3200" b="1" strike="noStrike" spc="-1" dirty="0" smtClean="0">
                <a:solidFill>
                  <a:srgbClr val="10243E"/>
                </a:solidFill>
                <a:latin typeface="Calibri"/>
                <a:ea typeface="DejaVu Sans"/>
              </a:rPr>
              <a:t>  </a:t>
            </a:r>
            <a:endParaRPr lang="ru-RU" sz="3200" b="0" strike="noStrike" spc="-1" dirty="0">
              <a:latin typeface="Arial"/>
            </a:endParaRPr>
          </a:p>
          <a:p>
            <a:pPr marL="343080" indent="-342000">
              <a:lnSpc>
                <a:spcPct val="100000"/>
              </a:lnSpc>
              <a:spcBef>
                <a:spcPts val="641"/>
              </a:spcBef>
            </a:pPr>
            <a:endParaRPr lang="ru-RU" sz="3200" b="0" strike="noStrike" spc="-1" dirty="0">
              <a:latin typeface="Arial"/>
            </a:endParaRPr>
          </a:p>
        </p:txBody>
      </p:sp>
      <p:pic>
        <p:nvPicPr>
          <p:cNvPr id="180" name="Picture 3"/>
          <p:cNvPicPr/>
          <p:nvPr/>
        </p:nvPicPr>
        <p:blipFill>
          <a:blip r:embed="rId2" cstate="print"/>
          <a:srcRect l="16553" b="9543"/>
          <a:stretch/>
        </p:blipFill>
        <p:spPr>
          <a:xfrm>
            <a:off x="2267744" y="4093200"/>
            <a:ext cx="4535280" cy="276480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CustomShape 1"/>
          <p:cNvSpPr/>
          <p:nvPr/>
        </p:nvSpPr>
        <p:spPr>
          <a:xfrm>
            <a:off x="395640" y="0"/>
            <a:ext cx="8228520" cy="92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dirty="0">
                <a:solidFill>
                  <a:srgbClr val="254061"/>
                </a:solidFill>
                <a:effectLst>
                  <a:outerShdw blurRad="38100" dist="38100" dir="2700000" algn="tl">
                    <a:srgbClr val="000000">
                      <a:alpha val="43137"/>
                    </a:srgbClr>
                  </a:outerShdw>
                </a:effectLst>
                <a:latin typeface="Calibri"/>
                <a:ea typeface="DejaVu Sans"/>
              </a:rPr>
              <a:t>Первая помощь </a:t>
            </a:r>
            <a:endParaRPr lang="ru-RU" sz="4400" b="0" strike="noStrike" spc="-1" dirty="0">
              <a:effectLst>
                <a:outerShdw blurRad="38100" dist="38100" dir="2700000" algn="tl">
                  <a:srgbClr val="000000">
                    <a:alpha val="43137"/>
                  </a:srgbClr>
                </a:outerShdw>
              </a:effectLst>
              <a:latin typeface="Arial"/>
            </a:endParaRPr>
          </a:p>
        </p:txBody>
      </p:sp>
      <p:sp>
        <p:nvSpPr>
          <p:cNvPr id="182" name="CustomShape 2"/>
          <p:cNvSpPr/>
          <p:nvPr/>
        </p:nvSpPr>
        <p:spPr>
          <a:xfrm>
            <a:off x="0" y="3789000"/>
            <a:ext cx="4751280" cy="3067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70000" lnSpcReduction="20000"/>
          </a:bodyPr>
          <a:lstStyle/>
          <a:p>
            <a:pPr marL="343080" indent="-342000">
              <a:lnSpc>
                <a:spcPct val="100000"/>
              </a:lnSpc>
              <a:spcBef>
                <a:spcPts val="641"/>
              </a:spcBef>
              <a:buClr>
                <a:srgbClr val="254061"/>
              </a:buClr>
              <a:buFont typeface="Arial"/>
              <a:buChar char="•"/>
            </a:pPr>
            <a:r>
              <a:rPr lang="ru-RU" sz="3200" b="0" strike="noStrike" spc="-1" dirty="0">
                <a:solidFill>
                  <a:srgbClr val="254061"/>
                </a:solidFill>
                <a:effectLst>
                  <a:outerShdw blurRad="38100" dist="38100" dir="2700000" algn="tl">
                    <a:srgbClr val="000000">
                      <a:alpha val="43137"/>
                    </a:srgbClr>
                  </a:outerShdw>
                </a:effectLst>
                <a:latin typeface="Calibri"/>
                <a:ea typeface="DejaVu Sans"/>
              </a:rPr>
              <a:t>Свежую ссадину или царапину в первую очередь следует очистить от видимых загрязнений и промыть;</a:t>
            </a:r>
            <a:endParaRPr lang="ru-RU" sz="3200" b="0" strike="noStrike" spc="-1" dirty="0">
              <a:effectLst>
                <a:outerShdw blurRad="38100" dist="38100" dir="2700000" algn="tl">
                  <a:srgbClr val="000000">
                    <a:alpha val="43137"/>
                  </a:srgbClr>
                </a:outerShdw>
              </a:effectLst>
              <a:latin typeface="Arial"/>
            </a:endParaRPr>
          </a:p>
          <a:p>
            <a:pPr marL="343080" indent="-342000">
              <a:lnSpc>
                <a:spcPct val="100000"/>
              </a:lnSpc>
              <a:spcBef>
                <a:spcPts val="641"/>
              </a:spcBef>
              <a:buClr>
                <a:srgbClr val="254061"/>
              </a:buClr>
              <a:buFont typeface="Arial"/>
              <a:buChar char="•"/>
            </a:pPr>
            <a:r>
              <a:rPr lang="ru-RU" sz="3200" b="0" strike="noStrike" spc="-1" dirty="0">
                <a:solidFill>
                  <a:srgbClr val="254061"/>
                </a:solidFill>
                <a:effectLst>
                  <a:outerShdw blurRad="38100" dist="38100" dir="2700000" algn="tl">
                    <a:srgbClr val="000000">
                      <a:alpha val="43137"/>
                    </a:srgbClr>
                  </a:outerShdw>
                </a:effectLst>
                <a:latin typeface="Calibri"/>
                <a:ea typeface="DejaVu Sans"/>
              </a:rPr>
              <a:t>После промывания место повреждения осторожно осушают, промокая чистой (желательно стерильной) марлевой салфеткой;</a:t>
            </a:r>
            <a:endParaRPr lang="ru-RU" sz="3200" b="0" strike="noStrike" spc="-1" dirty="0">
              <a:effectLst>
                <a:outerShdw blurRad="38100" dist="38100" dir="2700000" algn="tl">
                  <a:srgbClr val="000000">
                    <a:alpha val="43137"/>
                  </a:srgbClr>
                </a:outerShdw>
              </a:effectLst>
              <a:latin typeface="Arial"/>
            </a:endParaRPr>
          </a:p>
          <a:p>
            <a:pPr marL="343080" indent="-342000">
              <a:lnSpc>
                <a:spcPct val="100000"/>
              </a:lnSpc>
              <a:spcBef>
                <a:spcPts val="641"/>
              </a:spcBef>
              <a:buClr>
                <a:srgbClr val="254061"/>
              </a:buClr>
              <a:buFont typeface="Arial"/>
              <a:buChar char="•"/>
            </a:pPr>
            <a:r>
              <a:rPr lang="ru-RU" sz="3200" b="0" strike="noStrike" spc="-1" dirty="0">
                <a:solidFill>
                  <a:srgbClr val="254061"/>
                </a:solidFill>
                <a:effectLst>
                  <a:outerShdw blurRad="38100" dist="38100" dir="2700000" algn="tl">
                    <a:srgbClr val="000000">
                      <a:alpha val="43137"/>
                    </a:srgbClr>
                  </a:outerShdw>
                </a:effectLst>
                <a:latin typeface="Calibri"/>
                <a:ea typeface="DejaVu Sans"/>
              </a:rPr>
              <a:t>Далее следует обработка раствором антисептика;</a:t>
            </a:r>
            <a:endParaRPr lang="ru-RU" sz="3200" b="0" strike="noStrike" spc="-1" dirty="0">
              <a:effectLst>
                <a:outerShdw blurRad="38100" dist="38100" dir="2700000" algn="tl">
                  <a:srgbClr val="000000">
                    <a:alpha val="43137"/>
                  </a:srgbClr>
                </a:outerShdw>
              </a:effectLst>
              <a:latin typeface="Arial"/>
            </a:endParaRPr>
          </a:p>
          <a:p>
            <a:pPr>
              <a:lnSpc>
                <a:spcPct val="100000"/>
              </a:lnSpc>
              <a:spcBef>
                <a:spcPts val="641"/>
              </a:spcBef>
            </a:pPr>
            <a:endParaRPr lang="ru-RU" sz="3200" b="0" strike="noStrike" spc="-1" dirty="0">
              <a:latin typeface="Arial"/>
            </a:endParaRPr>
          </a:p>
        </p:txBody>
      </p:sp>
      <p:pic>
        <p:nvPicPr>
          <p:cNvPr id="183" name="Picture 2"/>
          <p:cNvPicPr/>
          <p:nvPr/>
        </p:nvPicPr>
        <p:blipFill>
          <a:blip r:embed="rId2" cstate="print"/>
          <a:stretch/>
        </p:blipFill>
        <p:spPr>
          <a:xfrm>
            <a:off x="72000" y="864000"/>
            <a:ext cx="4612680" cy="3074760"/>
          </a:xfrm>
          <a:prstGeom prst="rect">
            <a:avLst/>
          </a:prstGeom>
          <a:ln>
            <a:noFill/>
          </a:ln>
          <a:effectLst>
            <a:softEdge rad="112500"/>
          </a:effectLst>
        </p:spPr>
      </p:pic>
      <p:sp>
        <p:nvSpPr>
          <p:cNvPr id="184" name="CustomShape 3"/>
          <p:cNvSpPr/>
          <p:nvPr/>
        </p:nvSpPr>
        <p:spPr>
          <a:xfrm>
            <a:off x="4788000" y="980640"/>
            <a:ext cx="4354920" cy="8044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216000" indent="-215280">
              <a:lnSpc>
                <a:spcPct val="100000"/>
              </a:lnSpc>
              <a:buClr>
                <a:srgbClr val="254061"/>
              </a:buClr>
              <a:buFont typeface="Arial"/>
              <a:buChar char="•"/>
            </a:pPr>
            <a:r>
              <a:rPr lang="ru-RU" sz="2400" b="0" strike="noStrike" spc="-1" dirty="0">
                <a:solidFill>
                  <a:srgbClr val="254061"/>
                </a:solidFill>
                <a:latin typeface="Calibri"/>
                <a:ea typeface="DejaVu Sans"/>
              </a:rPr>
              <a:t>   </a:t>
            </a:r>
            <a:r>
              <a:rPr lang="ru-RU" sz="2400" b="0" strike="noStrike" spc="-1" dirty="0">
                <a:solidFill>
                  <a:srgbClr val="254061"/>
                </a:solidFill>
                <a:effectLst>
                  <a:outerShdw blurRad="38100" dist="38100" dir="2700000" algn="tl">
                    <a:srgbClr val="000000">
                      <a:alpha val="43137"/>
                    </a:srgbClr>
                  </a:outerShdw>
                </a:effectLst>
                <a:latin typeface="Calibri"/>
                <a:ea typeface="DejaVu Sans"/>
              </a:rPr>
              <a:t>Если повреждение не крупное, целесообразно оставить его открытым для ускорения </a:t>
            </a:r>
            <a:r>
              <a:rPr lang="ru-RU" sz="2400" b="0" strike="noStrike" spc="-1" dirty="0" err="1">
                <a:solidFill>
                  <a:srgbClr val="254061"/>
                </a:solidFill>
                <a:effectLst>
                  <a:outerShdw blurRad="38100" dist="38100" dir="2700000" algn="tl">
                    <a:srgbClr val="000000">
                      <a:alpha val="43137"/>
                    </a:srgbClr>
                  </a:outerShdw>
                </a:effectLst>
                <a:latin typeface="Calibri"/>
                <a:ea typeface="DejaVu Sans"/>
              </a:rPr>
              <a:t>подсыхания</a:t>
            </a:r>
            <a:r>
              <a:rPr lang="ru-RU" sz="2400" b="0" strike="noStrike" spc="-1" dirty="0">
                <a:solidFill>
                  <a:srgbClr val="254061"/>
                </a:solidFill>
                <a:effectLst>
                  <a:outerShdw blurRad="38100" dist="38100" dir="2700000" algn="tl">
                    <a:srgbClr val="000000">
                      <a:alpha val="43137"/>
                    </a:srgbClr>
                  </a:outerShdw>
                </a:effectLst>
                <a:latin typeface="Calibri"/>
                <a:ea typeface="DejaVu Sans"/>
              </a:rPr>
              <a:t> корочки. При глубоких, кровоточащих ссадинах следует наложить антисептическую повязку. При возможном риске заражения столбняком или бешенством, либо продолжающемся кровотечении следует немедленно обратиться за медицинской помощью (например, в </a:t>
            </a:r>
            <a:r>
              <a:rPr lang="ru-RU" sz="2400" b="0" strike="noStrike" spc="-1" dirty="0" err="1">
                <a:solidFill>
                  <a:srgbClr val="254061"/>
                </a:solidFill>
                <a:effectLst>
                  <a:outerShdw blurRad="38100" dist="38100" dir="2700000" algn="tl">
                    <a:srgbClr val="000000">
                      <a:alpha val="43137"/>
                    </a:srgbClr>
                  </a:outerShdw>
                </a:effectLst>
                <a:latin typeface="Calibri"/>
                <a:ea typeface="DejaVu Sans"/>
              </a:rPr>
              <a:t>травмпункт</a:t>
            </a:r>
            <a:r>
              <a:rPr lang="ru-RU" sz="2400" b="0" strike="noStrike" spc="-1" dirty="0">
                <a:solidFill>
                  <a:srgbClr val="254061"/>
                </a:solidFill>
                <a:effectLst>
                  <a:outerShdw blurRad="38100" dist="38100" dir="2700000" algn="tl">
                    <a:srgbClr val="000000">
                      <a:alpha val="43137"/>
                    </a:srgbClr>
                  </a:outerShdw>
                </a:effectLst>
                <a:latin typeface="Calibri"/>
                <a:ea typeface="DejaVu Sans"/>
              </a:rPr>
              <a:t>).</a:t>
            </a:r>
            <a:endParaRPr lang="ru-RU" sz="2400" b="0" strike="noStrike" spc="-1" dirty="0">
              <a:effectLst>
                <a:outerShdw blurRad="38100" dist="38100" dir="2700000" algn="tl">
                  <a:srgbClr val="000000">
                    <a:alpha val="43137"/>
                  </a:srgbClr>
                </a:outerShdw>
              </a:effectLst>
              <a:latin typeface="Arial"/>
            </a:endParaRPr>
          </a:p>
          <a:p>
            <a:pPr>
              <a:lnSpc>
                <a:spcPct val="100000"/>
              </a:lnSpc>
            </a:pPr>
            <a:endParaRPr lang="ru-RU" sz="2400" b="0" strike="noStrike" spc="-1" dirty="0">
              <a:latin typeface="Arial"/>
            </a:endParaRPr>
          </a:p>
          <a:p>
            <a:pPr>
              <a:lnSpc>
                <a:spcPct val="100000"/>
              </a:lnSpc>
            </a:pPr>
            <a:endParaRPr lang="ru-RU" sz="2400" b="0" strike="noStrike" spc="-1" dirty="0">
              <a:latin typeface="Arial"/>
            </a:endParaRPr>
          </a:p>
          <a:p>
            <a:pPr>
              <a:lnSpc>
                <a:spcPct val="100000"/>
              </a:lnSpc>
            </a:pPr>
            <a:endParaRPr lang="ru-RU" sz="2400" b="0" strike="noStrike" spc="-1" dirty="0">
              <a:latin typeface="Arial"/>
            </a:endParaRPr>
          </a:p>
          <a:p>
            <a:pPr>
              <a:lnSpc>
                <a:spcPct val="100000"/>
              </a:lnSpc>
            </a:pPr>
            <a:endParaRPr lang="ru-RU" sz="2400" b="0" strike="noStrike" spc="-1" dirty="0">
              <a:latin typeface="Arial"/>
            </a:endParaRPr>
          </a:p>
          <a:p>
            <a:pPr>
              <a:lnSpc>
                <a:spcPct val="100000"/>
              </a:lnSpc>
            </a:pPr>
            <a:endParaRPr lang="ru-RU" sz="2400" b="0" strike="noStrike" spc="-1" dirty="0">
              <a:latin typeface="Arial"/>
            </a:endParaRPr>
          </a:p>
          <a:p>
            <a:pPr>
              <a:lnSpc>
                <a:spcPct val="100000"/>
              </a:lnSpc>
            </a:pPr>
            <a:endParaRPr lang="ru-RU" sz="2400" b="0" strike="noStrike" spc="-1" dirty="0">
              <a:latin typeface="Arial"/>
            </a:endParaRPr>
          </a:p>
          <a:p>
            <a:pPr>
              <a:lnSpc>
                <a:spcPct val="100000"/>
              </a:lnSpc>
            </a:pPr>
            <a:endParaRPr lang="ru-RU" sz="2400" b="0" strike="noStrike" spc="-1" dirty="0">
              <a:latin typeface="Arial"/>
            </a:endParaRPr>
          </a:p>
          <a:p>
            <a:pPr>
              <a:lnSpc>
                <a:spcPct val="100000"/>
              </a:lnSpc>
            </a:pPr>
            <a:endParaRPr lang="ru-RU" sz="2400" b="0" strike="noStrike" spc="-1" dirty="0">
              <a:latin typeface="Arial"/>
            </a:endParaRPr>
          </a:p>
          <a:p>
            <a:pPr>
              <a:lnSpc>
                <a:spcPct val="100000"/>
              </a:lnSpc>
            </a:pPr>
            <a:endParaRPr lang="ru-RU" sz="2400" b="0" strike="noStrike" spc="-1" dirty="0">
              <a:latin typeface="Arial"/>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CustomShape 1"/>
          <p:cNvSpPr/>
          <p:nvPr/>
        </p:nvSpPr>
        <p:spPr>
          <a:xfrm>
            <a:off x="4572000" y="2277000"/>
            <a:ext cx="1691280" cy="2663280"/>
          </a:xfrm>
          <a:custGeom>
            <a:avLst/>
            <a:gdLst/>
            <a:ahLst/>
            <a:cxnLst/>
            <a:rect l="l" t="t" r="r" b="b"/>
            <a:pathLst>
              <a:path w="21600" h="21600">
                <a:moveTo>
                  <a:pt x="0" y="0"/>
                </a:moveTo>
                <a:lnTo>
                  <a:pt x="21600" y="21600"/>
                </a:lnTo>
              </a:path>
            </a:pathLst>
          </a:custGeom>
          <a:noFill/>
          <a:ln>
            <a:solidFill>
              <a:srgbClr val="C00000"/>
            </a:solidFill>
            <a:round/>
            <a:tailEnd type="triangle" w="med" len="med"/>
          </a:ln>
        </p:spPr>
        <p:style>
          <a:lnRef idx="1">
            <a:schemeClr val="accent1"/>
          </a:lnRef>
          <a:fillRef idx="0">
            <a:schemeClr val="accent1"/>
          </a:fillRef>
          <a:effectRef idx="0">
            <a:schemeClr val="accent1"/>
          </a:effectRef>
          <a:fontRef idx="minor"/>
        </p:style>
      </p:sp>
      <p:sp>
        <p:nvSpPr>
          <p:cNvPr id="186" name="CustomShape 2"/>
          <p:cNvSpPr/>
          <p:nvPr/>
        </p:nvSpPr>
        <p:spPr>
          <a:xfrm flipH="1">
            <a:off x="3598560" y="2277000"/>
            <a:ext cx="970920" cy="2663280"/>
          </a:xfrm>
          <a:custGeom>
            <a:avLst/>
            <a:gdLst/>
            <a:ahLst/>
            <a:cxnLst/>
            <a:rect l="l" t="t" r="r" b="b"/>
            <a:pathLst>
              <a:path w="21600" h="21600">
                <a:moveTo>
                  <a:pt x="0" y="0"/>
                </a:moveTo>
                <a:lnTo>
                  <a:pt x="21600" y="21600"/>
                </a:lnTo>
              </a:path>
            </a:pathLst>
          </a:custGeom>
          <a:noFill/>
          <a:ln>
            <a:solidFill>
              <a:srgbClr val="C00000"/>
            </a:solidFill>
            <a:round/>
            <a:tailEnd type="triangle" w="med" len="med"/>
          </a:ln>
        </p:spPr>
        <p:style>
          <a:lnRef idx="1">
            <a:schemeClr val="accent1"/>
          </a:lnRef>
          <a:fillRef idx="0">
            <a:schemeClr val="accent1"/>
          </a:fillRef>
          <a:effectRef idx="0">
            <a:schemeClr val="accent1"/>
          </a:effectRef>
          <a:fontRef idx="minor"/>
        </p:style>
      </p:sp>
      <p:sp>
        <p:nvSpPr>
          <p:cNvPr id="187" name="CustomShape 3"/>
          <p:cNvSpPr/>
          <p:nvPr/>
        </p:nvSpPr>
        <p:spPr>
          <a:xfrm>
            <a:off x="395640" y="0"/>
            <a:ext cx="8228520" cy="835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632523"/>
                </a:solidFill>
                <a:latin typeface="Calibri"/>
                <a:ea typeface="DejaVu Sans"/>
              </a:rPr>
              <a:t>Ранения мягких тканей </a:t>
            </a:r>
            <a:endParaRPr lang="ru-RU" sz="4400" b="0" strike="noStrike" spc="-1">
              <a:latin typeface="Arial"/>
            </a:endParaRPr>
          </a:p>
        </p:txBody>
      </p:sp>
      <p:sp>
        <p:nvSpPr>
          <p:cNvPr id="188" name="CustomShape 4"/>
          <p:cNvSpPr/>
          <p:nvPr/>
        </p:nvSpPr>
        <p:spPr>
          <a:xfrm>
            <a:off x="251640" y="836640"/>
            <a:ext cx="8640000" cy="1438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000" algn="ctr">
              <a:lnSpc>
                <a:spcPct val="100000"/>
              </a:lnSpc>
              <a:spcBef>
                <a:spcPts val="561"/>
              </a:spcBef>
            </a:pPr>
            <a:r>
              <a:rPr lang="ru-RU" sz="2800" b="1" u="sng" strike="noStrike" spc="-1">
                <a:solidFill>
                  <a:srgbClr val="632523"/>
                </a:solidFill>
                <a:uFillTx/>
                <a:latin typeface="Calibri"/>
                <a:ea typeface="DejaVu Sans"/>
              </a:rPr>
              <a:t>Ранами </a:t>
            </a:r>
            <a:r>
              <a:rPr lang="ru-RU" sz="2800" b="0" strike="noStrike" spc="-1">
                <a:solidFill>
                  <a:srgbClr val="632523"/>
                </a:solidFill>
                <a:latin typeface="Calibri"/>
                <a:ea typeface="DejaVu Sans"/>
              </a:rPr>
              <a:t>называют механические повреждения тканей, сопровождающиеся нарушением целостности кожи или слизистых оболочек.</a:t>
            </a:r>
            <a:endParaRPr lang="ru-RU" sz="2800" b="0" strike="noStrike" spc="-1">
              <a:latin typeface="Arial"/>
            </a:endParaRPr>
          </a:p>
        </p:txBody>
      </p:sp>
      <p:sp>
        <p:nvSpPr>
          <p:cNvPr id="189" name="CustomShape 5"/>
          <p:cNvSpPr/>
          <p:nvPr/>
        </p:nvSpPr>
        <p:spPr>
          <a:xfrm>
            <a:off x="251640" y="2709000"/>
            <a:ext cx="2375280" cy="862920"/>
          </a:xfrm>
          <a:prstGeom prst="roundRect">
            <a:avLst>
              <a:gd name="adj" fmla="val 16667"/>
            </a:avLst>
          </a:prstGeom>
          <a:solidFill>
            <a:schemeClr val="accent2">
              <a:lumMod val="40000"/>
              <a:lumOff val="60000"/>
            </a:schemeClr>
          </a:solidFill>
          <a:ln>
            <a:solidFill>
              <a:schemeClr val="accent2">
                <a:lumMod val="60000"/>
                <a:lumOff val="40000"/>
              </a:schemeClr>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ru-RU" sz="1800" b="1" strike="noStrike" spc="-1">
                <a:solidFill>
                  <a:srgbClr val="C00000"/>
                </a:solidFill>
                <a:latin typeface="Calibri"/>
                <a:ea typeface="DejaVu Sans"/>
              </a:rPr>
              <a:t>Колотые раны </a:t>
            </a:r>
            <a:endParaRPr lang="ru-RU" sz="1800" b="0" strike="noStrike" spc="-1">
              <a:latin typeface="Arial"/>
            </a:endParaRPr>
          </a:p>
        </p:txBody>
      </p:sp>
      <p:sp>
        <p:nvSpPr>
          <p:cNvPr id="190" name="CustomShape 6"/>
          <p:cNvSpPr/>
          <p:nvPr/>
        </p:nvSpPr>
        <p:spPr>
          <a:xfrm>
            <a:off x="2411640" y="4941000"/>
            <a:ext cx="2375280" cy="862920"/>
          </a:xfrm>
          <a:prstGeom prst="roundRect">
            <a:avLst>
              <a:gd name="adj" fmla="val 16667"/>
            </a:avLst>
          </a:prstGeom>
          <a:solidFill>
            <a:schemeClr val="accent2">
              <a:lumMod val="40000"/>
              <a:lumOff val="60000"/>
            </a:schemeClr>
          </a:solidFill>
          <a:ln>
            <a:solidFill>
              <a:schemeClr val="accent2">
                <a:lumMod val="60000"/>
                <a:lumOff val="40000"/>
              </a:schemeClr>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ru-RU" sz="1800" b="1" strike="noStrike" spc="-1">
                <a:solidFill>
                  <a:srgbClr val="C00000"/>
                </a:solidFill>
                <a:latin typeface="Calibri"/>
                <a:ea typeface="DejaVu Sans"/>
              </a:rPr>
              <a:t>Скальпированные раны </a:t>
            </a:r>
            <a:endParaRPr lang="ru-RU" sz="1800" b="0" strike="noStrike" spc="-1">
              <a:latin typeface="Arial"/>
            </a:endParaRPr>
          </a:p>
        </p:txBody>
      </p:sp>
      <p:sp>
        <p:nvSpPr>
          <p:cNvPr id="191" name="CustomShape 7"/>
          <p:cNvSpPr/>
          <p:nvPr/>
        </p:nvSpPr>
        <p:spPr>
          <a:xfrm>
            <a:off x="5508000" y="3861000"/>
            <a:ext cx="2375280" cy="862920"/>
          </a:xfrm>
          <a:prstGeom prst="roundRect">
            <a:avLst>
              <a:gd name="adj" fmla="val 16667"/>
            </a:avLst>
          </a:prstGeom>
          <a:solidFill>
            <a:schemeClr val="accent2">
              <a:lumMod val="40000"/>
              <a:lumOff val="60000"/>
            </a:schemeClr>
          </a:solidFill>
          <a:ln>
            <a:solidFill>
              <a:schemeClr val="accent2">
                <a:lumMod val="60000"/>
                <a:lumOff val="40000"/>
              </a:schemeClr>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ru-RU" sz="1800" b="1" strike="noStrike" spc="-1">
                <a:solidFill>
                  <a:srgbClr val="C00000"/>
                </a:solidFill>
                <a:latin typeface="Calibri"/>
                <a:ea typeface="DejaVu Sans"/>
              </a:rPr>
              <a:t>Огнестрельные раны</a:t>
            </a:r>
            <a:endParaRPr lang="ru-RU" sz="1800" b="0" strike="noStrike" spc="-1">
              <a:latin typeface="Arial"/>
            </a:endParaRPr>
          </a:p>
        </p:txBody>
      </p:sp>
      <p:sp>
        <p:nvSpPr>
          <p:cNvPr id="192" name="CustomShape 8"/>
          <p:cNvSpPr/>
          <p:nvPr/>
        </p:nvSpPr>
        <p:spPr>
          <a:xfrm>
            <a:off x="1691640" y="3861000"/>
            <a:ext cx="2375280" cy="862920"/>
          </a:xfrm>
          <a:prstGeom prst="roundRect">
            <a:avLst>
              <a:gd name="adj" fmla="val 16667"/>
            </a:avLst>
          </a:prstGeom>
          <a:solidFill>
            <a:schemeClr val="accent2">
              <a:lumMod val="40000"/>
              <a:lumOff val="60000"/>
            </a:schemeClr>
          </a:solidFill>
          <a:ln>
            <a:solidFill>
              <a:schemeClr val="accent2">
                <a:lumMod val="60000"/>
                <a:lumOff val="40000"/>
              </a:schemeClr>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ru-RU" sz="1800" b="1" strike="noStrike" spc="-1">
                <a:solidFill>
                  <a:srgbClr val="C00000"/>
                </a:solidFill>
                <a:latin typeface="Calibri"/>
                <a:ea typeface="DejaVu Sans"/>
              </a:rPr>
              <a:t>Ушибленные раны</a:t>
            </a:r>
            <a:endParaRPr lang="ru-RU" sz="1800" b="0" strike="noStrike" spc="-1">
              <a:latin typeface="Arial"/>
            </a:endParaRPr>
          </a:p>
        </p:txBody>
      </p:sp>
      <p:sp>
        <p:nvSpPr>
          <p:cNvPr id="193" name="CustomShape 9"/>
          <p:cNvSpPr/>
          <p:nvPr/>
        </p:nvSpPr>
        <p:spPr>
          <a:xfrm>
            <a:off x="5076000" y="4941000"/>
            <a:ext cx="2375280" cy="862920"/>
          </a:xfrm>
          <a:prstGeom prst="roundRect">
            <a:avLst>
              <a:gd name="adj" fmla="val 16667"/>
            </a:avLst>
          </a:prstGeom>
          <a:solidFill>
            <a:schemeClr val="accent2">
              <a:lumMod val="40000"/>
              <a:lumOff val="60000"/>
            </a:schemeClr>
          </a:solidFill>
          <a:ln>
            <a:solidFill>
              <a:schemeClr val="accent2">
                <a:lumMod val="60000"/>
                <a:lumOff val="40000"/>
              </a:schemeClr>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ru-RU" sz="1800" b="1" strike="noStrike" spc="-1">
                <a:solidFill>
                  <a:srgbClr val="C00000"/>
                </a:solidFill>
                <a:latin typeface="Calibri"/>
                <a:ea typeface="DejaVu Sans"/>
              </a:rPr>
              <a:t>Резаные раны</a:t>
            </a:r>
            <a:endParaRPr lang="ru-RU" sz="1800" b="0" strike="noStrike" spc="-1">
              <a:latin typeface="Arial"/>
            </a:endParaRPr>
          </a:p>
        </p:txBody>
      </p:sp>
      <p:sp>
        <p:nvSpPr>
          <p:cNvPr id="194" name="CustomShape 10"/>
          <p:cNvSpPr/>
          <p:nvPr/>
        </p:nvSpPr>
        <p:spPr>
          <a:xfrm>
            <a:off x="6767640" y="2709000"/>
            <a:ext cx="2375280" cy="862920"/>
          </a:xfrm>
          <a:prstGeom prst="roundRect">
            <a:avLst>
              <a:gd name="adj" fmla="val 16667"/>
            </a:avLst>
          </a:prstGeom>
          <a:solidFill>
            <a:schemeClr val="accent2">
              <a:lumMod val="40000"/>
              <a:lumOff val="60000"/>
            </a:schemeClr>
          </a:solidFill>
          <a:ln>
            <a:solidFill>
              <a:schemeClr val="accent2">
                <a:lumMod val="60000"/>
                <a:lumOff val="40000"/>
              </a:schemeClr>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ru-RU" sz="1800" b="1" strike="noStrike" spc="-1">
                <a:solidFill>
                  <a:srgbClr val="C00000"/>
                </a:solidFill>
                <a:latin typeface="Calibri"/>
                <a:ea typeface="DejaVu Sans"/>
              </a:rPr>
              <a:t>Укушенные раны</a:t>
            </a:r>
            <a:endParaRPr lang="ru-RU" sz="1800" b="0" strike="noStrike" spc="-1">
              <a:latin typeface="Arial"/>
            </a:endParaRPr>
          </a:p>
        </p:txBody>
      </p:sp>
      <p:sp>
        <p:nvSpPr>
          <p:cNvPr id="195" name="CustomShape 11"/>
          <p:cNvSpPr/>
          <p:nvPr/>
        </p:nvSpPr>
        <p:spPr>
          <a:xfrm flipH="1">
            <a:off x="2626920" y="2277000"/>
            <a:ext cx="1943280" cy="862920"/>
          </a:xfrm>
          <a:custGeom>
            <a:avLst/>
            <a:gdLst/>
            <a:ahLst/>
            <a:cxnLst/>
            <a:rect l="l" t="t" r="r" b="b"/>
            <a:pathLst>
              <a:path w="21600" h="21600">
                <a:moveTo>
                  <a:pt x="0" y="0"/>
                </a:moveTo>
                <a:lnTo>
                  <a:pt x="21600" y="21600"/>
                </a:lnTo>
              </a:path>
            </a:pathLst>
          </a:custGeom>
          <a:noFill/>
          <a:ln>
            <a:solidFill>
              <a:srgbClr val="C00000"/>
            </a:solidFill>
            <a:round/>
            <a:tailEnd type="triangle" w="med" len="med"/>
          </a:ln>
        </p:spPr>
        <p:style>
          <a:lnRef idx="1">
            <a:schemeClr val="accent1"/>
          </a:lnRef>
          <a:fillRef idx="0">
            <a:schemeClr val="accent1"/>
          </a:fillRef>
          <a:effectRef idx="0">
            <a:schemeClr val="accent1"/>
          </a:effectRef>
          <a:fontRef idx="minor"/>
        </p:style>
      </p:sp>
      <p:sp>
        <p:nvSpPr>
          <p:cNvPr id="196" name="CustomShape 12"/>
          <p:cNvSpPr/>
          <p:nvPr/>
        </p:nvSpPr>
        <p:spPr>
          <a:xfrm>
            <a:off x="4572000" y="2277000"/>
            <a:ext cx="2194560" cy="862920"/>
          </a:xfrm>
          <a:custGeom>
            <a:avLst/>
            <a:gdLst/>
            <a:ahLst/>
            <a:cxnLst/>
            <a:rect l="l" t="t" r="r" b="b"/>
            <a:pathLst>
              <a:path w="21600" h="21600">
                <a:moveTo>
                  <a:pt x="0" y="0"/>
                </a:moveTo>
                <a:lnTo>
                  <a:pt x="21600" y="21600"/>
                </a:lnTo>
              </a:path>
            </a:pathLst>
          </a:custGeom>
          <a:noFill/>
          <a:ln>
            <a:solidFill>
              <a:srgbClr val="C00000"/>
            </a:solidFill>
            <a:round/>
            <a:tailEnd type="triangle" w="med" len="med"/>
          </a:ln>
        </p:spPr>
        <p:style>
          <a:lnRef idx="1">
            <a:schemeClr val="accent1"/>
          </a:lnRef>
          <a:fillRef idx="0">
            <a:schemeClr val="accent1"/>
          </a:fillRef>
          <a:effectRef idx="0">
            <a:schemeClr val="accent1"/>
          </a:effectRef>
          <a:fontRef idx="minor"/>
        </p:style>
      </p:sp>
      <p:sp>
        <p:nvSpPr>
          <p:cNvPr id="197" name="CustomShape 13"/>
          <p:cNvSpPr/>
          <p:nvPr/>
        </p:nvSpPr>
        <p:spPr>
          <a:xfrm flipH="1">
            <a:off x="2878920" y="2277000"/>
            <a:ext cx="1691280" cy="1582920"/>
          </a:xfrm>
          <a:custGeom>
            <a:avLst/>
            <a:gdLst/>
            <a:ahLst/>
            <a:cxnLst/>
            <a:rect l="l" t="t" r="r" b="b"/>
            <a:pathLst>
              <a:path w="21600" h="21600">
                <a:moveTo>
                  <a:pt x="0" y="0"/>
                </a:moveTo>
                <a:lnTo>
                  <a:pt x="21600" y="21600"/>
                </a:lnTo>
              </a:path>
            </a:pathLst>
          </a:custGeom>
          <a:noFill/>
          <a:ln>
            <a:solidFill>
              <a:srgbClr val="C00000"/>
            </a:solidFill>
            <a:round/>
            <a:tailEnd type="triangle" w="med" len="med"/>
          </a:ln>
        </p:spPr>
        <p:style>
          <a:lnRef idx="1">
            <a:schemeClr val="accent1"/>
          </a:lnRef>
          <a:fillRef idx="0">
            <a:schemeClr val="accent1"/>
          </a:fillRef>
          <a:effectRef idx="0">
            <a:schemeClr val="accent1"/>
          </a:effectRef>
          <a:fontRef idx="minor"/>
        </p:style>
      </p:sp>
      <p:sp>
        <p:nvSpPr>
          <p:cNvPr id="198" name="CustomShape 14"/>
          <p:cNvSpPr/>
          <p:nvPr/>
        </p:nvSpPr>
        <p:spPr>
          <a:xfrm>
            <a:off x="4572000" y="2277000"/>
            <a:ext cx="2123280" cy="1582920"/>
          </a:xfrm>
          <a:custGeom>
            <a:avLst/>
            <a:gdLst/>
            <a:ahLst/>
            <a:cxnLst/>
            <a:rect l="l" t="t" r="r" b="b"/>
            <a:pathLst>
              <a:path w="21600" h="21600">
                <a:moveTo>
                  <a:pt x="0" y="0"/>
                </a:moveTo>
                <a:lnTo>
                  <a:pt x="21600" y="21600"/>
                </a:lnTo>
              </a:path>
            </a:pathLst>
          </a:custGeom>
          <a:noFill/>
          <a:ln>
            <a:solidFill>
              <a:srgbClr val="C00000"/>
            </a:solidFill>
            <a:round/>
            <a:tailEnd type="triangle" w="med" len="med"/>
          </a:ln>
        </p:spPr>
        <p:style>
          <a:lnRef idx="1">
            <a:schemeClr val="accent1"/>
          </a:lnRef>
          <a:fillRef idx="0">
            <a:schemeClr val="accent1"/>
          </a:fillRef>
          <a:effectRef idx="0">
            <a:schemeClr val="accent1"/>
          </a:effectRef>
          <a:fontRef idx="minor"/>
        </p:style>
      </p:sp>
      <p:sp>
        <p:nvSpPr>
          <p:cNvPr id="16" name="TextBox 15"/>
          <p:cNvSpPr txBox="1"/>
          <p:nvPr/>
        </p:nvSpPr>
        <p:spPr>
          <a:xfrm>
            <a:off x="1187624" y="5934670"/>
            <a:ext cx="6984776" cy="923330"/>
          </a:xfrm>
          <a:prstGeom prst="rect">
            <a:avLst/>
          </a:prstGeom>
          <a:noFill/>
        </p:spPr>
        <p:txBody>
          <a:bodyPr wrap="square" rtlCol="0">
            <a:spAutoFit/>
          </a:bodyPr>
          <a:lstStyle/>
          <a:p>
            <a:pPr algn="ctr"/>
            <a:r>
              <a:rPr lang="ru-RU" dirty="0" smtClean="0">
                <a:solidFill>
                  <a:schemeClr val="accent4">
                    <a:lumMod val="50000"/>
                  </a:schemeClr>
                </a:solidFill>
                <a:effectLst>
                  <a:outerShdw blurRad="38100" dist="38100" dir="2700000" algn="tl">
                    <a:srgbClr val="000000">
                      <a:alpha val="43137"/>
                    </a:srgbClr>
                  </a:outerShdw>
                </a:effectLst>
                <a:latin typeface="Calibri" pitchFamily="34" charset="0"/>
              </a:rPr>
              <a:t>У </a:t>
            </a:r>
            <a:r>
              <a:rPr lang="ru-RU" dirty="0" smtClean="0">
                <a:solidFill>
                  <a:schemeClr val="accent4">
                    <a:lumMod val="50000"/>
                  </a:schemeClr>
                </a:solidFill>
                <a:effectLst>
                  <a:outerShdw blurRad="38100" dist="38100" dir="2700000" algn="tl">
                    <a:srgbClr val="000000">
                      <a:alpha val="43137"/>
                    </a:srgbClr>
                  </a:outerShdw>
                </a:effectLst>
                <a:latin typeface="Calibri" pitchFamily="34" charset="0"/>
              </a:rPr>
              <a:t>детей </a:t>
            </a:r>
            <a:r>
              <a:rPr lang="ru-RU" dirty="0" smtClean="0">
                <a:solidFill>
                  <a:schemeClr val="accent4">
                    <a:lumMod val="50000"/>
                  </a:schemeClr>
                </a:solidFill>
                <a:effectLst>
                  <a:outerShdw blurRad="38100" dist="38100" dir="2700000" algn="tl">
                    <a:srgbClr val="000000">
                      <a:alpha val="43137"/>
                    </a:srgbClr>
                  </a:outerShdw>
                </a:effectLst>
                <a:latin typeface="Calibri" pitchFamily="34" charset="0"/>
              </a:rPr>
              <a:t>раны занимают </a:t>
            </a:r>
            <a:r>
              <a:rPr lang="ru-RU" dirty="0" smtClean="0">
                <a:solidFill>
                  <a:schemeClr val="accent4">
                    <a:lumMod val="50000"/>
                  </a:schemeClr>
                </a:solidFill>
                <a:effectLst>
                  <a:outerShdw blurRad="38100" dist="38100" dir="2700000" algn="tl">
                    <a:srgbClr val="000000">
                      <a:alpha val="43137"/>
                    </a:srgbClr>
                  </a:outerShdw>
                </a:effectLst>
                <a:latin typeface="Calibri" pitchFamily="34" charset="0"/>
              </a:rPr>
              <a:t>значительное место среди различных повреждений. Наибольшее количество ран приходится на возраст от 8 до 13 лет.</a:t>
            </a:r>
            <a:endParaRPr lang="ru-RU" dirty="0">
              <a:solidFill>
                <a:schemeClr val="accent4">
                  <a:lumMod val="50000"/>
                </a:schemeClr>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CustomShape 1"/>
          <p:cNvSpPr/>
          <p:nvPr/>
        </p:nvSpPr>
        <p:spPr>
          <a:xfrm>
            <a:off x="395640" y="0"/>
            <a:ext cx="8228520" cy="835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984807"/>
                </a:solidFill>
                <a:latin typeface="Calibri"/>
                <a:ea typeface="DejaVu Sans"/>
              </a:rPr>
              <a:t>Колотые раны </a:t>
            </a:r>
            <a:endParaRPr lang="ru-RU" sz="4400" b="0" strike="noStrike" spc="-1">
              <a:latin typeface="Arial"/>
            </a:endParaRPr>
          </a:p>
        </p:txBody>
      </p:sp>
      <p:sp>
        <p:nvSpPr>
          <p:cNvPr id="200" name="CustomShape 2"/>
          <p:cNvSpPr/>
          <p:nvPr/>
        </p:nvSpPr>
        <p:spPr>
          <a:xfrm>
            <a:off x="683640" y="4049640"/>
            <a:ext cx="8074080" cy="2807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85000" lnSpcReduction="20000"/>
          </a:bodyPr>
          <a:lstStyle/>
          <a:p>
            <a:pPr marL="343080" indent="-342000" algn="ctr">
              <a:spcBef>
                <a:spcPts val="641"/>
              </a:spcBef>
            </a:pPr>
            <a:r>
              <a:rPr lang="ru-RU" sz="3200" b="0" strike="noStrike" spc="-1" dirty="0">
                <a:solidFill>
                  <a:srgbClr val="984807"/>
                </a:solidFill>
                <a:latin typeface="Calibri"/>
                <a:ea typeface="DejaVu Sans"/>
              </a:rPr>
              <a:t>Невелики по размерам, но глубоко проникают в ткани, могут быть опасными в случаях повреждения сосудов, нервов и при проникновении в полость сустава. </a:t>
            </a:r>
            <a:r>
              <a:rPr lang="ru-RU" sz="3200" spc="-1" dirty="0" smtClean="0">
                <a:solidFill>
                  <a:srgbClr val="984807"/>
                </a:solidFill>
                <a:latin typeface="Calibri"/>
              </a:rPr>
              <a:t>Повреждение состоит из входного отверстия и раневого канала, а при сквозных ранениях – и выходного отверстия. В более поздний период колотые раны часто осложняются развитием инфекции.</a:t>
            </a:r>
          </a:p>
          <a:p>
            <a:pPr marL="343080" indent="-342000" algn="ctr">
              <a:spcBef>
                <a:spcPts val="641"/>
              </a:spcBef>
            </a:pPr>
            <a:endParaRPr lang="ru-RU" sz="3200" b="0" strike="noStrike" spc="-1" dirty="0">
              <a:latin typeface="Arial"/>
            </a:endParaRPr>
          </a:p>
          <a:p>
            <a:pPr marL="343080" indent="-342000">
              <a:lnSpc>
                <a:spcPct val="100000"/>
              </a:lnSpc>
              <a:spcBef>
                <a:spcPts val="641"/>
              </a:spcBef>
            </a:pPr>
            <a:endParaRPr lang="ru-RU" sz="3200" b="0" strike="noStrike" spc="-1" dirty="0">
              <a:latin typeface="Arial"/>
            </a:endParaRPr>
          </a:p>
        </p:txBody>
      </p:sp>
      <p:pic>
        <p:nvPicPr>
          <p:cNvPr id="201" name="Picture 3"/>
          <p:cNvPicPr/>
          <p:nvPr/>
        </p:nvPicPr>
        <p:blipFill>
          <a:blip r:embed="rId2" cstate="print"/>
          <a:srcRect l="4819" r="4819"/>
          <a:stretch/>
        </p:blipFill>
        <p:spPr>
          <a:xfrm>
            <a:off x="0" y="764640"/>
            <a:ext cx="5088960" cy="3167280"/>
          </a:xfrm>
          <a:prstGeom prst="rect">
            <a:avLst/>
          </a:prstGeom>
          <a:ln>
            <a:noFill/>
          </a:ln>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CustomShape 1"/>
          <p:cNvSpPr/>
          <p:nvPr/>
        </p:nvSpPr>
        <p:spPr>
          <a:xfrm>
            <a:off x="467640" y="0"/>
            <a:ext cx="8228520" cy="76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403152"/>
                </a:solidFill>
                <a:latin typeface="Calibri"/>
                <a:ea typeface="DejaVu Sans"/>
              </a:rPr>
              <a:t>Ушибленные раны </a:t>
            </a:r>
            <a:endParaRPr lang="ru-RU" sz="4400" b="0" strike="noStrike" spc="-1">
              <a:latin typeface="Arial"/>
            </a:endParaRPr>
          </a:p>
        </p:txBody>
      </p:sp>
      <p:sp>
        <p:nvSpPr>
          <p:cNvPr id="203" name="CustomShape 2"/>
          <p:cNvSpPr/>
          <p:nvPr/>
        </p:nvSpPr>
        <p:spPr>
          <a:xfrm>
            <a:off x="539640" y="692696"/>
            <a:ext cx="8280000" cy="360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77500" lnSpcReduction="20000"/>
          </a:bodyPr>
          <a:lstStyle/>
          <a:p>
            <a:pPr marL="343080" indent="-342000" algn="ctr">
              <a:spcBef>
                <a:spcPts val="641"/>
              </a:spcBef>
            </a:pPr>
            <a:r>
              <a:rPr lang="ru-RU" sz="3200" b="0" strike="noStrike" spc="-1" dirty="0">
                <a:solidFill>
                  <a:srgbClr val="403152"/>
                </a:solidFill>
                <a:latin typeface="Calibri"/>
                <a:ea typeface="DejaVu Sans"/>
              </a:rPr>
              <a:t>образуется при тангенциальном действии тупого твердого предмета, при котором происходит резкое прижатие  тканей к подлежащей кости (которая в данный момент является опорой), размозжении и разъединении их действующим предметом и  образованием разрывов ткани в местах наибольшего растяжения</a:t>
            </a:r>
            <a:r>
              <a:rPr lang="ru-RU" sz="3200" spc="-1" dirty="0" smtClean="0">
                <a:solidFill>
                  <a:srgbClr val="403152"/>
                </a:solidFill>
                <a:latin typeface="Calibri"/>
              </a:rPr>
              <a:t>. В зависимости от ранящего предмета могут быть малыми и обширными, имеют рваные края, отслойку тканей, очаги кровоизлияния, кровотечения обычно не обильное. Обычно также раны сильно загрязнены.</a:t>
            </a:r>
          </a:p>
          <a:p>
            <a:pPr marL="343080" indent="-342000" algn="ctr">
              <a:spcBef>
                <a:spcPts val="641"/>
              </a:spcBef>
            </a:pPr>
            <a:r>
              <a:rPr lang="ru-RU" sz="3200" b="0" strike="noStrike" spc="-1" dirty="0" smtClean="0">
                <a:solidFill>
                  <a:srgbClr val="403152"/>
                </a:solidFill>
                <a:latin typeface="Calibri"/>
                <a:ea typeface="DejaVu Sans"/>
              </a:rPr>
              <a:t> </a:t>
            </a:r>
            <a:endParaRPr lang="ru-RU" sz="3200" b="0" strike="noStrike" spc="-1" dirty="0">
              <a:latin typeface="Arial"/>
            </a:endParaRPr>
          </a:p>
        </p:txBody>
      </p:sp>
      <p:pic>
        <p:nvPicPr>
          <p:cNvPr id="204" name="Picture 2"/>
          <p:cNvPicPr/>
          <p:nvPr/>
        </p:nvPicPr>
        <p:blipFill>
          <a:blip r:embed="rId2" cstate="print"/>
          <a:stretch/>
        </p:blipFill>
        <p:spPr>
          <a:xfrm>
            <a:off x="2051720" y="3686400"/>
            <a:ext cx="5410440" cy="317160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CustomShape 1"/>
          <p:cNvSpPr/>
          <p:nvPr/>
        </p:nvSpPr>
        <p:spPr>
          <a:xfrm>
            <a:off x="539640" y="0"/>
            <a:ext cx="8228520" cy="835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dirty="0">
                <a:solidFill>
                  <a:srgbClr val="215968"/>
                </a:solidFill>
                <a:effectLst>
                  <a:outerShdw blurRad="38100" dist="38100" dir="2700000" algn="tl">
                    <a:srgbClr val="000000">
                      <a:alpha val="43137"/>
                    </a:srgbClr>
                  </a:outerShdw>
                </a:effectLst>
                <a:latin typeface="Calibri"/>
                <a:ea typeface="DejaVu Sans"/>
              </a:rPr>
              <a:t>Скальпированные раны </a:t>
            </a:r>
            <a:endParaRPr lang="ru-RU" sz="4400" b="0" strike="noStrike" spc="-1" dirty="0">
              <a:effectLst>
                <a:outerShdw blurRad="38100" dist="38100" dir="2700000" algn="tl">
                  <a:srgbClr val="000000">
                    <a:alpha val="43137"/>
                  </a:srgbClr>
                </a:outerShdw>
              </a:effectLst>
              <a:latin typeface="Arial"/>
            </a:endParaRPr>
          </a:p>
        </p:txBody>
      </p:sp>
      <p:sp>
        <p:nvSpPr>
          <p:cNvPr id="206" name="CustomShape 2"/>
          <p:cNvSpPr/>
          <p:nvPr/>
        </p:nvSpPr>
        <p:spPr>
          <a:xfrm>
            <a:off x="4067944" y="908720"/>
            <a:ext cx="5074976" cy="594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85000" lnSpcReduction="10000"/>
          </a:bodyPr>
          <a:lstStyle/>
          <a:p>
            <a:pPr marL="343080" indent="-342000">
              <a:lnSpc>
                <a:spcPct val="100000"/>
              </a:lnSpc>
              <a:spcBef>
                <a:spcPts val="641"/>
              </a:spcBef>
              <a:buClr>
                <a:srgbClr val="215968"/>
              </a:buClr>
              <a:buFont typeface="Arial"/>
              <a:buChar char="•"/>
            </a:pPr>
            <a:r>
              <a:rPr lang="ru-RU" sz="3200" b="0" strike="noStrike" spc="-1" dirty="0">
                <a:solidFill>
                  <a:srgbClr val="215968"/>
                </a:solidFill>
                <a:effectLst>
                  <a:outerShdw blurRad="38100" dist="38100" dir="2700000" algn="tl">
                    <a:srgbClr val="000000">
                      <a:alpha val="43137"/>
                    </a:srgbClr>
                  </a:outerShdw>
                </a:effectLst>
                <a:latin typeface="Calibri"/>
                <a:ea typeface="DejaVu Sans"/>
              </a:rPr>
              <a:t>Наблюдается полное отделение кожи и подкожной жировой клетчатки от подлежащих тканей. Часть кожи обычно утрачена.</a:t>
            </a:r>
            <a:endParaRPr lang="ru-RU" sz="3200" b="0" strike="noStrike" spc="-1" dirty="0">
              <a:effectLst>
                <a:outerShdw blurRad="38100" dist="38100" dir="2700000" algn="tl">
                  <a:srgbClr val="000000">
                    <a:alpha val="43137"/>
                  </a:srgbClr>
                </a:outerShdw>
              </a:effectLst>
              <a:latin typeface="Arial"/>
            </a:endParaRPr>
          </a:p>
          <a:p>
            <a:pPr marL="343080" indent="-342000">
              <a:lnSpc>
                <a:spcPct val="100000"/>
              </a:lnSpc>
              <a:spcBef>
                <a:spcPts val="641"/>
              </a:spcBef>
              <a:buClr>
                <a:srgbClr val="215968"/>
              </a:buClr>
              <a:buFont typeface="Arial"/>
              <a:buChar char="•"/>
            </a:pPr>
            <a:r>
              <a:rPr lang="ru-RU" sz="3200" b="0" strike="noStrike" spc="-1" dirty="0">
                <a:solidFill>
                  <a:srgbClr val="215968"/>
                </a:solidFill>
                <a:effectLst>
                  <a:outerShdw blurRad="38100" dist="38100" dir="2700000" algn="tl">
                    <a:srgbClr val="000000">
                      <a:alpha val="43137"/>
                    </a:srgbClr>
                  </a:outerShdw>
                </a:effectLst>
                <a:latin typeface="Calibri"/>
                <a:ea typeface="DejaVu Sans"/>
              </a:rPr>
              <a:t>Образуются при действии острых ножей, сабельных ударов, инструментов и других острых предметов в косом направлении или по касательной. Форма, размеры отсеченного лоскута и ширина сохранившегося кожного мостика могут быть различными.</a:t>
            </a:r>
            <a:endParaRPr lang="ru-RU" sz="3200" b="0" strike="noStrike" spc="-1" dirty="0">
              <a:effectLst>
                <a:outerShdw blurRad="38100" dist="38100" dir="2700000" algn="tl">
                  <a:srgbClr val="000000">
                    <a:alpha val="43137"/>
                  </a:srgbClr>
                </a:outerShdw>
              </a:effectLst>
              <a:latin typeface="Arial"/>
            </a:endParaRPr>
          </a:p>
          <a:p>
            <a:pPr>
              <a:lnSpc>
                <a:spcPct val="100000"/>
              </a:lnSpc>
              <a:spcBef>
                <a:spcPts val="641"/>
              </a:spcBef>
            </a:pPr>
            <a:endParaRPr lang="ru-RU" sz="3200" b="0" strike="noStrike" spc="-1" dirty="0">
              <a:latin typeface="Arial"/>
            </a:endParaRPr>
          </a:p>
        </p:txBody>
      </p:sp>
      <p:pic>
        <p:nvPicPr>
          <p:cNvPr id="207" name="Рисунок 206"/>
          <p:cNvPicPr/>
          <p:nvPr/>
        </p:nvPicPr>
        <p:blipFill>
          <a:blip r:embed="rId2" cstate="print"/>
          <a:srcRect l="7140" r="28568"/>
          <a:stretch/>
        </p:blipFill>
        <p:spPr>
          <a:xfrm>
            <a:off x="864000" y="2088000"/>
            <a:ext cx="3312000" cy="289800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 name="Picture 2"/>
          <p:cNvPicPr/>
          <p:nvPr/>
        </p:nvPicPr>
        <p:blipFill>
          <a:blip r:embed="rId2" cstate="print"/>
          <a:stretch/>
        </p:blipFill>
        <p:spPr>
          <a:xfrm>
            <a:off x="1835696" y="764704"/>
            <a:ext cx="5183640" cy="3460320"/>
          </a:xfrm>
          <a:prstGeom prst="rect">
            <a:avLst/>
          </a:prstGeom>
          <a:ln>
            <a:noFill/>
          </a:ln>
          <a:effectLst>
            <a:softEdge rad="112500"/>
          </a:effectLst>
        </p:spPr>
      </p:pic>
      <p:sp>
        <p:nvSpPr>
          <p:cNvPr id="209" name="CustomShape 1"/>
          <p:cNvSpPr/>
          <p:nvPr/>
        </p:nvSpPr>
        <p:spPr>
          <a:xfrm>
            <a:off x="467640" y="0"/>
            <a:ext cx="8228520" cy="92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4F6228"/>
                </a:solidFill>
                <a:latin typeface="Calibri"/>
                <a:ea typeface="DejaVu Sans"/>
              </a:rPr>
              <a:t>Резаные раны </a:t>
            </a:r>
            <a:endParaRPr lang="ru-RU" sz="4400" b="0" strike="noStrike" spc="-1">
              <a:latin typeface="Arial"/>
            </a:endParaRPr>
          </a:p>
        </p:txBody>
      </p:sp>
      <p:sp>
        <p:nvSpPr>
          <p:cNvPr id="210" name="CustomShape 2"/>
          <p:cNvSpPr/>
          <p:nvPr/>
        </p:nvSpPr>
        <p:spPr>
          <a:xfrm>
            <a:off x="539640" y="3617640"/>
            <a:ext cx="8280000" cy="3239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85000" lnSpcReduction="20000"/>
          </a:bodyPr>
          <a:lstStyle/>
          <a:p>
            <a:pPr marL="343080" indent="-342000" algn="ctr">
              <a:lnSpc>
                <a:spcPct val="100000"/>
              </a:lnSpc>
              <a:spcBef>
                <a:spcPts val="641"/>
              </a:spcBef>
            </a:pPr>
            <a:r>
              <a:rPr lang="ru-RU" sz="3200" b="0" strike="noStrike" spc="-1" dirty="0">
                <a:solidFill>
                  <a:srgbClr val="4F6228"/>
                </a:solidFill>
                <a:effectLst>
                  <a:outerShdw blurRad="38100" dist="38100" dir="2700000" algn="tl">
                    <a:srgbClr val="000000">
                      <a:alpha val="43137"/>
                    </a:srgbClr>
                  </a:outerShdw>
                </a:effectLst>
                <a:latin typeface="Calibri"/>
                <a:ea typeface="DejaVu Sans"/>
              </a:rPr>
              <a:t>Образуются при воздействии острого режущего предмета (нож, стекло, металлические предметы). </a:t>
            </a:r>
            <a:endParaRPr lang="ru-RU" sz="3200" b="0" strike="noStrike" spc="-1" dirty="0">
              <a:effectLst>
                <a:outerShdw blurRad="38100" dist="38100" dir="2700000" algn="tl">
                  <a:srgbClr val="000000">
                    <a:alpha val="43137"/>
                  </a:srgbClr>
                </a:outerShdw>
              </a:effectLst>
              <a:latin typeface="Arial"/>
            </a:endParaRPr>
          </a:p>
          <a:p>
            <a:pPr marL="343080" indent="-342000" algn="ctr">
              <a:lnSpc>
                <a:spcPct val="100000"/>
              </a:lnSpc>
              <a:spcBef>
                <a:spcPts val="641"/>
              </a:spcBef>
            </a:pPr>
            <a:r>
              <a:rPr lang="ru-RU" sz="3200" b="0" strike="noStrike" spc="-1" dirty="0">
                <a:solidFill>
                  <a:srgbClr val="4F6228"/>
                </a:solidFill>
                <a:effectLst>
                  <a:outerShdw blurRad="38100" dist="38100" dir="2700000" algn="tl">
                    <a:srgbClr val="000000">
                      <a:alpha val="43137"/>
                    </a:srgbClr>
                  </a:outerShdw>
                </a:effectLst>
                <a:latin typeface="Calibri"/>
                <a:ea typeface="DejaVu Sans"/>
              </a:rPr>
              <a:t>Они возникают при давлении лезвия, расположенного почти параллельно повреждаемой поверхности в сочетании с движением в продольном направлении.</a:t>
            </a:r>
            <a:endParaRPr lang="ru-RU" sz="3200" b="0" strike="noStrike" spc="-1" dirty="0">
              <a:effectLst>
                <a:outerShdw blurRad="38100" dist="38100" dir="2700000" algn="tl">
                  <a:srgbClr val="000000">
                    <a:alpha val="43137"/>
                  </a:srgbClr>
                </a:outerShdw>
              </a:effectLst>
              <a:latin typeface="Arial"/>
            </a:endParaRPr>
          </a:p>
          <a:p>
            <a:pPr marL="343080" indent="-342000" algn="ctr">
              <a:lnSpc>
                <a:spcPct val="100000"/>
              </a:lnSpc>
              <a:spcBef>
                <a:spcPts val="641"/>
              </a:spcBef>
            </a:pPr>
            <a:r>
              <a:rPr lang="ru-RU" sz="3200" b="0" strike="noStrike" spc="-1" dirty="0">
                <a:solidFill>
                  <a:srgbClr val="4F6228"/>
                </a:solidFill>
                <a:effectLst>
                  <a:outerShdw blurRad="38100" dist="38100" dir="2700000" algn="tl">
                    <a:srgbClr val="000000">
                      <a:alpha val="43137"/>
                    </a:srgbClr>
                  </a:outerShdw>
                </a:effectLst>
                <a:latin typeface="Calibri"/>
                <a:ea typeface="DejaVu Sans"/>
              </a:rPr>
              <a:t>Как правило, зияют, отмечаются ровными краями и практически не имеют зоны повреждения мягких тканей вблизи от раны. Кровотечение обычно сильное.</a:t>
            </a:r>
            <a:endParaRPr lang="ru-RU" sz="3200" b="0" strike="noStrike" spc="-1" dirty="0">
              <a:effectLst>
                <a:outerShdw blurRad="38100" dist="38100" dir="2700000" algn="tl">
                  <a:srgbClr val="000000">
                    <a:alpha val="43137"/>
                  </a:srgbClr>
                </a:outerShdw>
              </a:effectLst>
              <a:latin typeface="Arial"/>
            </a:endParaRPr>
          </a:p>
          <a:p>
            <a:pPr marL="343080" indent="-342000" algn="ctr">
              <a:lnSpc>
                <a:spcPct val="100000"/>
              </a:lnSpc>
              <a:spcBef>
                <a:spcPts val="641"/>
              </a:spcBef>
            </a:pPr>
            <a:endParaRPr lang="ru-RU" sz="3200" b="0" strike="noStrike" spc="-1" dirty="0">
              <a:latin typeface="Arial"/>
            </a:endParaRPr>
          </a:p>
          <a:p>
            <a:pPr marL="343080" indent="-342000">
              <a:lnSpc>
                <a:spcPct val="100000"/>
              </a:lnSpc>
              <a:spcBef>
                <a:spcPts val="641"/>
              </a:spcBef>
            </a:pPr>
            <a:endParaRPr lang="ru-RU" sz="3200" b="0" strike="noStrike" spc="-1" dirty="0">
              <a:latin typeface="Arial"/>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CustomShape 1"/>
          <p:cNvSpPr/>
          <p:nvPr/>
        </p:nvSpPr>
        <p:spPr>
          <a:xfrm>
            <a:off x="395640" y="0"/>
            <a:ext cx="8228520" cy="76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403152"/>
                </a:solidFill>
                <a:latin typeface="Calibri"/>
                <a:ea typeface="DejaVu Sans"/>
              </a:rPr>
              <a:t>Огнестрельные раны </a:t>
            </a:r>
            <a:endParaRPr lang="ru-RU" sz="4400" b="0" strike="noStrike" spc="-1">
              <a:latin typeface="Arial"/>
            </a:endParaRPr>
          </a:p>
        </p:txBody>
      </p:sp>
      <p:sp>
        <p:nvSpPr>
          <p:cNvPr id="212" name="CustomShape 2"/>
          <p:cNvSpPr/>
          <p:nvPr/>
        </p:nvSpPr>
        <p:spPr>
          <a:xfrm>
            <a:off x="457200" y="836640"/>
            <a:ext cx="8228520" cy="2375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92500" lnSpcReduction="20000"/>
          </a:bodyPr>
          <a:lstStyle/>
          <a:p>
            <a:pPr marL="343080" indent="-342000" algn="ctr">
              <a:lnSpc>
                <a:spcPct val="100000"/>
              </a:lnSpc>
              <a:spcBef>
                <a:spcPts val="641"/>
              </a:spcBef>
            </a:pPr>
            <a:r>
              <a:rPr lang="ru-RU" sz="3200" b="0" strike="noStrike" spc="-1">
                <a:solidFill>
                  <a:srgbClr val="403152"/>
                </a:solidFill>
                <a:latin typeface="Calibri"/>
                <a:ea typeface="DejaVu Sans"/>
              </a:rPr>
              <a:t>характеризуются разрушением тканей и нарушением их жизнеспособности по ходу раневого канала и нередко сопровождаются повреждением сосудов, нервов, переломами костей. Имеет входную рану, раневой канал и выходное отверстие, если рана сквозная. </a:t>
            </a:r>
            <a:endParaRPr lang="ru-RU" sz="3200" b="0" strike="noStrike" spc="-1">
              <a:latin typeface="Arial"/>
            </a:endParaRPr>
          </a:p>
          <a:p>
            <a:pPr marL="343080" indent="-342000">
              <a:lnSpc>
                <a:spcPct val="100000"/>
              </a:lnSpc>
              <a:spcBef>
                <a:spcPts val="641"/>
              </a:spcBef>
            </a:pPr>
            <a:endParaRPr lang="ru-RU" sz="3200" b="0" strike="noStrike" spc="-1">
              <a:latin typeface="Arial"/>
            </a:endParaRPr>
          </a:p>
        </p:txBody>
      </p:sp>
      <p:pic>
        <p:nvPicPr>
          <p:cNvPr id="213" name="Picture 2"/>
          <p:cNvPicPr/>
          <p:nvPr/>
        </p:nvPicPr>
        <p:blipFill>
          <a:blip r:embed="rId2" cstate="print"/>
          <a:stretch/>
        </p:blipFill>
        <p:spPr>
          <a:xfrm>
            <a:off x="323640" y="3573000"/>
            <a:ext cx="3585240" cy="2303280"/>
          </a:xfrm>
          <a:prstGeom prst="rect">
            <a:avLst/>
          </a:prstGeom>
          <a:ln>
            <a:noFill/>
          </a:ln>
          <a:effectLst>
            <a:softEdge rad="112500"/>
          </a:effectLst>
        </p:spPr>
      </p:pic>
      <p:pic>
        <p:nvPicPr>
          <p:cNvPr id="214" name="Picture 3"/>
          <p:cNvPicPr/>
          <p:nvPr/>
        </p:nvPicPr>
        <p:blipFill>
          <a:blip r:embed="rId3" cstate="print"/>
          <a:stretch/>
        </p:blipFill>
        <p:spPr>
          <a:xfrm>
            <a:off x="3886920" y="3717000"/>
            <a:ext cx="5256000" cy="210240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CustomShape 1"/>
          <p:cNvSpPr/>
          <p:nvPr/>
        </p:nvSpPr>
        <p:spPr>
          <a:xfrm>
            <a:off x="395640" y="0"/>
            <a:ext cx="8228520" cy="907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rmAutofit fontScale="85000" lnSpcReduction="10000"/>
          </a:bodyPr>
          <a:lstStyle/>
          <a:p>
            <a:pPr algn="ctr">
              <a:lnSpc>
                <a:spcPct val="100000"/>
              </a:lnSpc>
            </a:pPr>
            <a:r>
              <a:rPr lang="ru-RU" sz="4400" b="1" i="1" strike="noStrike" spc="-1">
                <a:solidFill>
                  <a:srgbClr val="215968"/>
                </a:solidFill>
                <a:latin typeface="Calibri"/>
                <a:ea typeface="DejaVu Sans"/>
              </a:rPr>
              <a:t>Признаки огнестрельного ранения: </a:t>
            </a:r>
            <a:endParaRPr lang="ru-RU" sz="4400" b="0" strike="noStrike" spc="-1">
              <a:latin typeface="Arial"/>
            </a:endParaRPr>
          </a:p>
        </p:txBody>
      </p:sp>
      <p:sp>
        <p:nvSpPr>
          <p:cNvPr id="216" name="CustomShape 2"/>
          <p:cNvSpPr/>
          <p:nvPr/>
        </p:nvSpPr>
        <p:spPr>
          <a:xfrm>
            <a:off x="0" y="836640"/>
            <a:ext cx="5362920" cy="6020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77500" lnSpcReduction="20000"/>
          </a:bodyPr>
          <a:lstStyle/>
          <a:p>
            <a:pPr marL="514440" indent="-513360">
              <a:lnSpc>
                <a:spcPct val="100000"/>
              </a:lnSpc>
              <a:spcBef>
                <a:spcPts val="641"/>
              </a:spcBef>
              <a:buClr>
                <a:srgbClr val="215968"/>
              </a:buClr>
              <a:buFont typeface="Arial"/>
              <a:buAutoNum type="arabicParenR"/>
            </a:pPr>
            <a:r>
              <a:rPr lang="ru-RU" sz="3200" b="0" strike="noStrike" spc="-1" dirty="0">
                <a:solidFill>
                  <a:srgbClr val="215968"/>
                </a:solidFill>
                <a:latin typeface="Calibri"/>
                <a:ea typeface="DejaVu Sans"/>
              </a:rPr>
              <a:t>наличие дефекта кожи и тканей,</a:t>
            </a:r>
            <a:r>
              <a:rPr dirty="0"/>
              <a:t/>
            </a:r>
            <a:br>
              <a:rPr dirty="0"/>
            </a:br>
            <a:r>
              <a:rPr lang="ru-RU" sz="3200" b="0" strike="noStrike" spc="-1" dirty="0">
                <a:solidFill>
                  <a:srgbClr val="215968"/>
                </a:solidFill>
                <a:latin typeface="Calibri"/>
                <a:ea typeface="DejaVu Sans"/>
              </a:rPr>
              <a:t>вследствие непосредственного воздействия ранящего снаряда (пуля, осколок) первичный раневой канал;</a:t>
            </a:r>
            <a:endParaRPr lang="ru-RU" sz="3200" b="0" strike="noStrike" spc="-1" dirty="0">
              <a:latin typeface="Arial"/>
            </a:endParaRPr>
          </a:p>
          <a:p>
            <a:pPr marL="514440" indent="-513360">
              <a:lnSpc>
                <a:spcPct val="100000"/>
              </a:lnSpc>
              <a:spcBef>
                <a:spcPts val="641"/>
              </a:spcBef>
              <a:buClr>
                <a:srgbClr val="215968"/>
              </a:buClr>
              <a:buFont typeface="Arial"/>
              <a:buAutoNum type="arabicParenR"/>
            </a:pPr>
            <a:r>
              <a:rPr lang="ru-RU" sz="3200" b="0" strike="noStrike" spc="-1" dirty="0">
                <a:solidFill>
                  <a:srgbClr val="215968"/>
                </a:solidFill>
                <a:latin typeface="Calibri"/>
                <a:ea typeface="DejaVu Sans"/>
              </a:rPr>
              <a:t>зона посттравматического </a:t>
            </a:r>
            <a:r>
              <a:rPr lang="ru-RU" sz="3200" b="0" strike="noStrike" spc="-1" dirty="0" smtClean="0">
                <a:solidFill>
                  <a:srgbClr val="215968"/>
                </a:solidFill>
                <a:latin typeface="Calibri"/>
                <a:ea typeface="DejaVu Sans"/>
              </a:rPr>
              <a:t>некроза</a:t>
            </a:r>
            <a:r>
              <a:rPr lang="ru-RU" dirty="0" smtClean="0"/>
              <a:t> </a:t>
            </a:r>
            <a:r>
              <a:rPr lang="ru-RU" sz="3200" b="0" strike="noStrike" spc="-1" dirty="0" smtClean="0">
                <a:solidFill>
                  <a:srgbClr val="215968"/>
                </a:solidFill>
                <a:latin typeface="Calibri"/>
                <a:ea typeface="DejaVu Sans"/>
              </a:rPr>
              <a:t>тканей</a:t>
            </a:r>
            <a:r>
              <a:rPr lang="ru-RU" sz="3200" b="0" strike="noStrike" spc="-1" dirty="0">
                <a:solidFill>
                  <a:srgbClr val="215968"/>
                </a:solidFill>
                <a:latin typeface="Calibri"/>
                <a:ea typeface="DejaVu Sans"/>
              </a:rPr>
              <a:t>;</a:t>
            </a:r>
            <a:endParaRPr lang="ru-RU" sz="3200" b="0" strike="noStrike" spc="-1" dirty="0">
              <a:latin typeface="Arial"/>
            </a:endParaRPr>
          </a:p>
          <a:p>
            <a:pPr marL="514440" indent="-513360">
              <a:lnSpc>
                <a:spcPct val="100000"/>
              </a:lnSpc>
              <a:spcBef>
                <a:spcPts val="641"/>
              </a:spcBef>
              <a:buClr>
                <a:srgbClr val="215968"/>
              </a:buClr>
              <a:buFont typeface="Arial"/>
              <a:buAutoNum type="arabicParenR"/>
            </a:pPr>
            <a:r>
              <a:rPr lang="ru-RU" sz="3200" b="0" strike="noStrike" spc="-1" dirty="0">
                <a:solidFill>
                  <a:srgbClr val="215968"/>
                </a:solidFill>
                <a:latin typeface="Calibri"/>
                <a:ea typeface="DejaVu Sans"/>
              </a:rPr>
              <a:t>возникающие при прохождении</a:t>
            </a:r>
            <a:r>
              <a:rPr dirty="0"/>
              <a:t/>
            </a:r>
            <a:br>
              <a:rPr dirty="0"/>
            </a:br>
            <a:r>
              <a:rPr lang="ru-RU" sz="3200" b="0" strike="noStrike" spc="-1" dirty="0">
                <a:solidFill>
                  <a:srgbClr val="215968"/>
                </a:solidFill>
                <a:latin typeface="Calibri"/>
                <a:ea typeface="DejaVu Sans"/>
              </a:rPr>
              <a:t>огнестрельного снаряда нарушения жизнеспособности тканей в стороне от раневого канала - зона сотрясения</a:t>
            </a:r>
            <a:r>
              <a:rPr dirty="0"/>
              <a:t/>
            </a:r>
            <a:br>
              <a:rPr dirty="0"/>
            </a:br>
            <a:r>
              <a:rPr lang="ru-RU" sz="3200" b="0" strike="noStrike" spc="-1" dirty="0">
                <a:solidFill>
                  <a:srgbClr val="215968"/>
                </a:solidFill>
                <a:latin typeface="Calibri"/>
                <a:ea typeface="DejaVu Sans"/>
              </a:rPr>
              <a:t>(</a:t>
            </a:r>
            <a:r>
              <a:rPr lang="ru-RU" sz="3200" b="0" strike="noStrike" spc="-1" dirty="0" err="1">
                <a:solidFill>
                  <a:srgbClr val="215968"/>
                </a:solidFill>
                <a:latin typeface="Calibri"/>
                <a:ea typeface="DejaVu Sans"/>
              </a:rPr>
              <a:t>коммоции</a:t>
            </a:r>
            <a:r>
              <a:rPr lang="ru-RU" sz="3200" b="0" strike="noStrike" spc="-1" dirty="0">
                <a:solidFill>
                  <a:srgbClr val="215968"/>
                </a:solidFill>
                <a:latin typeface="Calibri"/>
                <a:ea typeface="DejaVu Sans"/>
              </a:rPr>
              <a:t>) или вторичного некроза;</a:t>
            </a:r>
            <a:endParaRPr lang="ru-RU" sz="3200" b="0" strike="noStrike" spc="-1" dirty="0">
              <a:latin typeface="Arial"/>
            </a:endParaRPr>
          </a:p>
          <a:p>
            <a:pPr marL="514440" indent="-513360">
              <a:lnSpc>
                <a:spcPct val="100000"/>
              </a:lnSpc>
              <a:spcBef>
                <a:spcPts val="641"/>
              </a:spcBef>
              <a:buClr>
                <a:srgbClr val="215968"/>
              </a:buClr>
              <a:buFont typeface="Arial"/>
              <a:buAutoNum type="arabicParenR"/>
            </a:pPr>
            <a:r>
              <a:rPr lang="ru-RU" sz="3200" b="0" strike="noStrike" spc="-1" dirty="0">
                <a:solidFill>
                  <a:srgbClr val="215968"/>
                </a:solidFill>
                <a:latin typeface="Calibri"/>
                <a:ea typeface="DejaVu Sans"/>
              </a:rPr>
              <a:t> микробное загрязнение;</a:t>
            </a:r>
            <a:endParaRPr lang="ru-RU" sz="3200" b="0" strike="noStrike" spc="-1" dirty="0">
              <a:latin typeface="Arial"/>
            </a:endParaRPr>
          </a:p>
          <a:p>
            <a:pPr marL="514440" indent="-513360">
              <a:lnSpc>
                <a:spcPct val="100000"/>
              </a:lnSpc>
              <a:spcBef>
                <a:spcPts val="641"/>
              </a:spcBef>
              <a:buClr>
                <a:srgbClr val="215968"/>
              </a:buClr>
              <a:buFont typeface="Arial"/>
              <a:buAutoNum type="arabicParenR"/>
            </a:pPr>
            <a:r>
              <a:rPr lang="ru-RU" sz="3200" b="0" strike="noStrike" spc="-1" dirty="0">
                <a:solidFill>
                  <a:srgbClr val="215968"/>
                </a:solidFill>
                <a:latin typeface="Calibri"/>
                <a:ea typeface="DejaVu Sans"/>
              </a:rPr>
              <a:t> наличие в ране инородных тел.</a:t>
            </a:r>
            <a:endParaRPr lang="ru-RU" sz="3200" b="0" strike="noStrike" spc="-1" dirty="0">
              <a:latin typeface="Arial"/>
            </a:endParaRPr>
          </a:p>
        </p:txBody>
      </p:sp>
      <p:pic>
        <p:nvPicPr>
          <p:cNvPr id="217" name="Picture 2"/>
          <p:cNvPicPr/>
          <p:nvPr/>
        </p:nvPicPr>
        <p:blipFill>
          <a:blip r:embed="rId2" cstate="print"/>
          <a:stretch/>
        </p:blipFill>
        <p:spPr>
          <a:xfrm>
            <a:off x="5148000" y="3717000"/>
            <a:ext cx="3718440" cy="272772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Текст 4"/>
          <p:cNvSpPr>
            <a:spLocks noGrp="1"/>
          </p:cNvSpPr>
          <p:nvPr>
            <p:ph type="body"/>
          </p:nvPr>
        </p:nvSpPr>
        <p:spPr>
          <a:xfrm>
            <a:off x="323528" y="476672"/>
            <a:ext cx="8604448" cy="3312368"/>
          </a:xfrm>
        </p:spPr>
        <p:txBody>
          <a:bodyPr>
            <a:normAutofit/>
          </a:bodyPr>
          <a:lstStyle/>
          <a:p>
            <a:pPr algn="just"/>
            <a:r>
              <a:rPr lang="ru-RU" sz="2400" dirty="0">
                <a:solidFill>
                  <a:schemeClr val="accent4">
                    <a:lumMod val="50000"/>
                  </a:schemeClr>
                </a:solidFill>
                <a:effectLst>
                  <a:outerShdw blurRad="38100" dist="38100" dir="2700000" algn="tl">
                    <a:srgbClr val="000000">
                      <a:alpha val="43137"/>
                    </a:srgbClr>
                  </a:outerShdw>
                </a:effectLst>
              </a:rPr>
              <a:t>Первая помощь при основных видах ран заключается в обработке ран растворами антисептиков (</a:t>
            </a:r>
            <a:r>
              <a:rPr lang="ru-RU" sz="2400" dirty="0" err="1">
                <a:solidFill>
                  <a:schemeClr val="accent4">
                    <a:lumMod val="50000"/>
                  </a:schemeClr>
                </a:solidFill>
                <a:effectLst>
                  <a:outerShdw blurRad="38100" dist="38100" dir="2700000" algn="tl">
                    <a:srgbClr val="000000">
                      <a:alpha val="43137"/>
                    </a:srgbClr>
                  </a:outerShdw>
                </a:effectLst>
              </a:rPr>
              <a:t>фурацилин</a:t>
            </a:r>
            <a:r>
              <a:rPr lang="ru-RU" sz="2400" dirty="0">
                <a:solidFill>
                  <a:schemeClr val="accent4">
                    <a:lumMod val="50000"/>
                  </a:schemeClr>
                </a:solidFill>
                <a:effectLst>
                  <a:outerShdw blurRad="38100" dist="38100" dir="2700000" algn="tl">
                    <a:srgbClr val="000000">
                      <a:alpha val="43137"/>
                    </a:srgbClr>
                  </a:outerShdw>
                </a:effectLst>
              </a:rPr>
              <a:t>, раствор перекиси водорода 3%), обработка краев ран спиртом, йодом, зеленки наложение асептической повязки. </a:t>
            </a:r>
          </a:p>
          <a:p>
            <a:endParaRPr lang="ru-RU" dirty="0"/>
          </a:p>
        </p:txBody>
      </p:sp>
      <p:pic>
        <p:nvPicPr>
          <p:cNvPr id="1026" name="Picture 2" descr="C:\Users\User\Desktop\КОВАЛЕВ\fotolia-65508507-subscription-monthly-m-wd-pt-50108.jpeg"/>
          <p:cNvPicPr>
            <a:picLocks noChangeAspect="1" noChangeArrowheads="1"/>
          </p:cNvPicPr>
          <p:nvPr/>
        </p:nvPicPr>
        <p:blipFill>
          <a:blip r:embed="rId2" cstate="print"/>
          <a:srcRect/>
          <a:stretch>
            <a:fillRect/>
          </a:stretch>
        </p:blipFill>
        <p:spPr bwMode="auto">
          <a:xfrm>
            <a:off x="1749986" y="2852936"/>
            <a:ext cx="5467442" cy="364388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Текст 7"/>
          <p:cNvSpPr>
            <a:spLocks noGrp="1"/>
          </p:cNvSpPr>
          <p:nvPr>
            <p:ph type="body"/>
          </p:nvPr>
        </p:nvSpPr>
        <p:spPr>
          <a:xfrm>
            <a:off x="323528" y="260648"/>
            <a:ext cx="8362552" cy="3672408"/>
          </a:xfrm>
        </p:spPr>
        <p:txBody>
          <a:bodyPr>
            <a:normAutofit lnSpcReduction="10000"/>
          </a:bodyPr>
          <a:lstStyle/>
          <a:p>
            <a:r>
              <a:rPr lang="ru-RU" dirty="0" smtClean="0">
                <a:solidFill>
                  <a:schemeClr val="tx2">
                    <a:lumMod val="75000"/>
                  </a:schemeClr>
                </a:solidFill>
                <a:effectLst>
                  <a:outerShdw blurRad="38100" dist="38100" dir="2700000" algn="tl">
                    <a:srgbClr val="000000">
                      <a:alpha val="43137"/>
                    </a:srgbClr>
                  </a:outerShdw>
                </a:effectLst>
              </a:rPr>
              <a:t>	</a:t>
            </a:r>
            <a:r>
              <a:rPr lang="ru-RU" sz="2400" b="1" i="1"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Травма </a:t>
            </a:r>
            <a:r>
              <a:rPr lang="ru-RU" sz="2400" b="1" i="1" dirty="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опорно-двигательного аппарата у детей включает в </a:t>
            </a:r>
            <a:r>
              <a:rPr lang="ru-RU" sz="2400" b="1" i="1"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себя:</a:t>
            </a:r>
          </a:p>
          <a:p>
            <a:pPr>
              <a:buFont typeface="Wingdings" pitchFamily="2" charset="2"/>
              <a:buChar char="ü"/>
            </a:pPr>
            <a:r>
              <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400" dirty="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повреждения мягких </a:t>
            </a:r>
            <a:r>
              <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тканей:</a:t>
            </a:r>
          </a:p>
          <a:p>
            <a:pPr>
              <a:buFont typeface="Wingdings" pitchFamily="2" charset="2"/>
              <a:buChar char="ü"/>
            </a:pPr>
            <a:r>
              <a:rPr lang="ru-RU" sz="2400" dirty="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в</a:t>
            </a:r>
            <a:r>
              <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ывихи;</a:t>
            </a:r>
          </a:p>
          <a:p>
            <a:pPr>
              <a:buFont typeface="Wingdings" pitchFamily="2" charset="2"/>
              <a:buChar char="ü"/>
            </a:pPr>
            <a:r>
              <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переломы </a:t>
            </a:r>
            <a:r>
              <a:rPr lang="ru-RU" sz="2400" dirty="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костей. </a:t>
            </a:r>
            <a:endPar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ru-RU" sz="2400" dirty="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a:p>
            <a:r>
              <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400" b="1" i="1"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К </a:t>
            </a:r>
            <a:r>
              <a:rPr lang="ru-RU" sz="2400" b="1" i="1" dirty="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повреждениям мягких тканей </a:t>
            </a:r>
            <a:r>
              <a:rPr lang="ru-RU" sz="2400" b="1" i="1"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относятся:</a:t>
            </a:r>
          </a:p>
          <a:p>
            <a:pPr>
              <a:buFont typeface="Wingdings" pitchFamily="2" charset="2"/>
              <a:buChar char="ü"/>
            </a:pPr>
            <a:r>
              <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Ушибы;</a:t>
            </a:r>
          </a:p>
          <a:p>
            <a:pPr>
              <a:buFont typeface="Wingdings" pitchFamily="2" charset="2"/>
              <a:buChar char="ü"/>
            </a:pPr>
            <a:r>
              <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Раны;</a:t>
            </a:r>
          </a:p>
          <a:p>
            <a:pPr>
              <a:buFont typeface="Wingdings" pitchFamily="2" charset="2"/>
              <a:buChar char="ü"/>
            </a:pPr>
            <a:r>
              <a:rPr lang="ru-RU" sz="2400"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Травма </a:t>
            </a:r>
            <a:r>
              <a:rPr lang="ru-RU" sz="2400" dirty="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связочного аппарата. </a:t>
            </a:r>
          </a:p>
        </p:txBody>
      </p:sp>
      <p:pic>
        <p:nvPicPr>
          <p:cNvPr id="1026" name="Picture 2" descr="F:\КОВАЛЕВ\gCCs5bxrwYNaFk2Vzs9XH9l0giM.jpg"/>
          <p:cNvPicPr>
            <a:picLocks noChangeAspect="1" noChangeArrowheads="1"/>
          </p:cNvPicPr>
          <p:nvPr/>
        </p:nvPicPr>
        <p:blipFill>
          <a:blip r:embed="rId2" cstate="print"/>
          <a:srcRect l="4818" r="42027"/>
          <a:stretch>
            <a:fillRect/>
          </a:stretch>
        </p:blipFill>
        <p:spPr bwMode="auto">
          <a:xfrm>
            <a:off x="5364088" y="2924944"/>
            <a:ext cx="3419872" cy="361896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CustomShape 1"/>
          <p:cNvSpPr/>
          <p:nvPr/>
        </p:nvSpPr>
        <p:spPr>
          <a:xfrm>
            <a:off x="467640" y="0"/>
            <a:ext cx="8228520" cy="92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632523"/>
                </a:solidFill>
                <a:latin typeface="Calibri"/>
                <a:ea typeface="DejaVu Sans"/>
              </a:rPr>
              <a:t>Укушенные раны </a:t>
            </a:r>
            <a:endParaRPr lang="ru-RU" sz="4400" b="0" strike="noStrike" spc="-1">
              <a:latin typeface="Arial"/>
            </a:endParaRPr>
          </a:p>
        </p:txBody>
      </p:sp>
      <p:sp>
        <p:nvSpPr>
          <p:cNvPr id="219" name="CustomShape 2"/>
          <p:cNvSpPr/>
          <p:nvPr/>
        </p:nvSpPr>
        <p:spPr>
          <a:xfrm>
            <a:off x="323640" y="764704"/>
            <a:ext cx="8568000" cy="3240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85000" lnSpcReduction="20000"/>
          </a:bodyPr>
          <a:lstStyle/>
          <a:p>
            <a:pPr marL="343080" indent="-342000" algn="ctr">
              <a:spcBef>
                <a:spcPts val="641"/>
              </a:spcBef>
            </a:pPr>
            <a:r>
              <a:rPr lang="ru-RU" sz="3200" b="0" strike="noStrike" spc="-1" dirty="0">
                <a:solidFill>
                  <a:srgbClr val="632523"/>
                </a:solidFill>
                <a:effectLst>
                  <a:outerShdw blurRad="38100" dist="38100" dir="2700000" algn="tl">
                    <a:srgbClr val="000000">
                      <a:alpha val="43137"/>
                    </a:srgbClr>
                  </a:outerShdw>
                </a:effectLst>
                <a:latin typeface="Calibri"/>
                <a:ea typeface="DejaVu Sans"/>
              </a:rPr>
              <a:t>наносят чаще всего собаки, кошки, дикие животные, суслики, мыши. Укушенные раны имеют рваные и размозженные края, кровоточивость слабая. Либо может быть царапания, точечные ранки. В связи со значительным инфицированием быстро развивается воспалительный процесс</a:t>
            </a:r>
            <a:r>
              <a:rPr lang="ru-RU" sz="3200" spc="-1" dirty="0" smtClean="0">
                <a:solidFill>
                  <a:srgbClr val="632523"/>
                </a:solidFill>
                <a:effectLst>
                  <a:outerShdw blurRad="38100" dist="38100" dir="2700000" algn="tl">
                    <a:srgbClr val="000000">
                      <a:alpha val="43137"/>
                    </a:srgbClr>
                  </a:outerShdw>
                </a:effectLst>
                <a:latin typeface="Calibri"/>
              </a:rPr>
              <a:t>. </a:t>
            </a:r>
            <a:endParaRPr lang="ru-RU" sz="3200" spc="-1" dirty="0" smtClean="0">
              <a:solidFill>
                <a:srgbClr val="632523"/>
              </a:solidFill>
              <a:effectLst>
                <a:outerShdw blurRad="38100" dist="38100" dir="2700000" algn="tl">
                  <a:srgbClr val="000000">
                    <a:alpha val="43137"/>
                  </a:srgbClr>
                </a:outerShdw>
              </a:effectLst>
              <a:latin typeface="Calibri"/>
            </a:endParaRPr>
          </a:p>
          <a:p>
            <a:pPr marL="343080" indent="-342000" algn="ctr">
              <a:spcBef>
                <a:spcPts val="641"/>
              </a:spcBef>
            </a:pPr>
            <a:r>
              <a:rPr lang="ru-RU" sz="3200" spc="-1" dirty="0" smtClean="0">
                <a:solidFill>
                  <a:srgbClr val="632523"/>
                </a:solidFill>
                <a:effectLst>
                  <a:outerShdw blurRad="38100" dist="38100" dir="2700000" algn="tl">
                    <a:srgbClr val="000000">
                      <a:alpha val="43137"/>
                    </a:srgbClr>
                  </a:outerShdw>
                </a:effectLst>
                <a:latin typeface="Calibri"/>
              </a:rPr>
              <a:t>Укушенные </a:t>
            </a:r>
            <a:r>
              <a:rPr lang="ru-RU" sz="3200" spc="-1" dirty="0" smtClean="0">
                <a:solidFill>
                  <a:srgbClr val="632523"/>
                </a:solidFill>
                <a:effectLst>
                  <a:outerShdw blurRad="38100" dist="38100" dir="2700000" algn="tl">
                    <a:srgbClr val="000000">
                      <a:alpha val="43137"/>
                    </a:srgbClr>
                  </a:outerShdw>
                </a:effectLst>
                <a:latin typeface="Calibri"/>
              </a:rPr>
              <a:t>раны нужно обильно промыть проточной водой с мылом, края раны обрабатываются спиртом, йодом, зеленки, наложить асептическую повязку.</a:t>
            </a:r>
            <a:endParaRPr lang="ru-RU" sz="3200" b="0" strike="noStrike" spc="-1" dirty="0">
              <a:effectLst>
                <a:outerShdw blurRad="38100" dist="38100" dir="2700000" algn="tl">
                  <a:srgbClr val="000000">
                    <a:alpha val="43137"/>
                  </a:srgbClr>
                </a:outerShdw>
              </a:effectLst>
              <a:latin typeface="Arial"/>
            </a:endParaRPr>
          </a:p>
          <a:p>
            <a:pPr marL="343080" indent="-342000">
              <a:lnSpc>
                <a:spcPct val="100000"/>
              </a:lnSpc>
              <a:spcBef>
                <a:spcPts val="641"/>
              </a:spcBef>
            </a:pPr>
            <a:endParaRPr lang="ru-RU" sz="3200" b="0" strike="noStrike" spc="-1" dirty="0">
              <a:latin typeface="Arial"/>
            </a:endParaRPr>
          </a:p>
        </p:txBody>
      </p:sp>
      <p:pic>
        <p:nvPicPr>
          <p:cNvPr id="220" name="Picture 2"/>
          <p:cNvPicPr/>
          <p:nvPr/>
        </p:nvPicPr>
        <p:blipFill>
          <a:blip r:embed="rId2" cstate="print"/>
          <a:stretch/>
        </p:blipFill>
        <p:spPr>
          <a:xfrm>
            <a:off x="2627784" y="3826440"/>
            <a:ext cx="4247280" cy="303156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 name="Picture 2"/>
          <p:cNvPicPr/>
          <p:nvPr/>
        </p:nvPicPr>
        <p:blipFill>
          <a:blip r:embed="rId2" cstate="print"/>
          <a:stretch/>
        </p:blipFill>
        <p:spPr>
          <a:xfrm>
            <a:off x="0" y="0"/>
            <a:ext cx="9153000" cy="6856920"/>
          </a:xfrm>
          <a:prstGeom prst="rect">
            <a:avLst/>
          </a:prstGeom>
          <a:ln>
            <a:noFill/>
          </a:ln>
        </p:spPr>
      </p:pic>
      <p:sp>
        <p:nvSpPr>
          <p:cNvPr id="222" name="CustomShape 1"/>
          <p:cNvSpPr/>
          <p:nvPr/>
        </p:nvSpPr>
        <p:spPr>
          <a:xfrm>
            <a:off x="395640" y="0"/>
            <a:ext cx="8228520" cy="848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10243E"/>
                </a:solidFill>
                <a:latin typeface="Calibri"/>
                <a:ea typeface="DejaVu Sans"/>
              </a:rPr>
              <a:t>Бешенство </a:t>
            </a:r>
            <a:endParaRPr lang="ru-RU" sz="4400" b="0" strike="noStrike" spc="-1">
              <a:latin typeface="Arial"/>
            </a:endParaRPr>
          </a:p>
        </p:txBody>
      </p:sp>
      <p:sp>
        <p:nvSpPr>
          <p:cNvPr id="223" name="CustomShape 2"/>
          <p:cNvSpPr/>
          <p:nvPr/>
        </p:nvSpPr>
        <p:spPr>
          <a:xfrm>
            <a:off x="179640" y="836640"/>
            <a:ext cx="8784000" cy="6020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85000" lnSpcReduction="20000"/>
          </a:bodyPr>
          <a:lstStyle/>
          <a:p>
            <a:pPr marL="343080" indent="-342000" algn="ctr">
              <a:spcBef>
                <a:spcPts val="641"/>
              </a:spcBef>
              <a:buClr>
                <a:srgbClr val="10243E"/>
              </a:buClr>
              <a:buFont typeface="Arial"/>
              <a:buChar char="-"/>
            </a:pPr>
            <a:r>
              <a:rPr lang="ru-RU" sz="3200" b="0" strike="noStrike" spc="-1" dirty="0">
                <a:solidFill>
                  <a:srgbClr val="10243E"/>
                </a:solidFill>
                <a:latin typeface="Calibri"/>
                <a:ea typeface="DejaVu Sans"/>
              </a:rPr>
              <a:t>острое инфекционное заболевание, которым болеют теплокровные животные и человек. Возбудителем </a:t>
            </a:r>
            <a:r>
              <a:rPr lang="ru-RU" sz="3200" b="0" strike="noStrike" spc="-1" dirty="0" smtClean="0">
                <a:solidFill>
                  <a:srgbClr val="10243E"/>
                </a:solidFill>
                <a:latin typeface="Calibri"/>
                <a:ea typeface="DejaVu Sans"/>
              </a:rPr>
              <a:t>является </a:t>
            </a:r>
            <a:r>
              <a:rPr lang="ru-RU" sz="3200" b="0" i="1" strike="noStrike" spc="-1" dirty="0" err="1">
                <a:solidFill>
                  <a:srgbClr val="10243E"/>
                </a:solidFill>
                <a:latin typeface="Calibri"/>
                <a:ea typeface="DejaVu Sans"/>
              </a:rPr>
              <a:t>Rabies</a:t>
            </a:r>
            <a:r>
              <a:rPr lang="ru-RU" sz="3200" b="0" i="1" strike="noStrike" spc="-1" dirty="0">
                <a:solidFill>
                  <a:srgbClr val="10243E"/>
                </a:solidFill>
                <a:latin typeface="Calibri"/>
                <a:ea typeface="DejaVu Sans"/>
              </a:rPr>
              <a:t> </a:t>
            </a:r>
            <a:r>
              <a:rPr lang="ru-RU" sz="3200" b="0" i="1" strike="noStrike" spc="-1" dirty="0" err="1">
                <a:solidFill>
                  <a:srgbClr val="10243E"/>
                </a:solidFill>
                <a:latin typeface="Calibri"/>
                <a:ea typeface="DejaVu Sans"/>
              </a:rPr>
              <a:t>virus</a:t>
            </a:r>
            <a:r>
              <a:rPr lang="ru-RU" sz="3200" b="0" strike="noStrike" spc="-1" dirty="0">
                <a:solidFill>
                  <a:srgbClr val="10243E"/>
                </a:solidFill>
                <a:latin typeface="Calibri"/>
                <a:ea typeface="DejaVu Sans"/>
              </a:rPr>
              <a:t>, который передается через слюну бешенных животных. Из птиц заразными являются только </a:t>
            </a:r>
            <a:r>
              <a:rPr lang="ru-RU" sz="3200" b="0" strike="noStrike" spc="-1" dirty="0" smtClean="0">
                <a:solidFill>
                  <a:srgbClr val="10243E"/>
                </a:solidFill>
                <a:latin typeface="Calibri"/>
                <a:ea typeface="DejaVu Sans"/>
              </a:rPr>
              <a:t>хищные (орлы или ястребы). </a:t>
            </a:r>
            <a:r>
              <a:rPr lang="ru-RU" sz="3200" b="0" strike="noStrike" spc="-1" dirty="0">
                <a:solidFill>
                  <a:srgbClr val="10243E"/>
                </a:solidFill>
                <a:latin typeface="Calibri"/>
                <a:ea typeface="DejaVu Sans"/>
              </a:rPr>
              <a:t>Слюна больного бешенством животного попадает в рану, и вирус распространяется по </a:t>
            </a:r>
            <a:r>
              <a:rPr lang="ru-RU" sz="3200" b="0" strike="noStrike" spc="-1" dirty="0" err="1">
                <a:solidFill>
                  <a:srgbClr val="10243E"/>
                </a:solidFill>
                <a:latin typeface="Calibri"/>
                <a:ea typeface="DejaVu Sans"/>
              </a:rPr>
              <a:t>периневральным</a:t>
            </a:r>
            <a:r>
              <a:rPr lang="ru-RU" sz="3200" b="0" strike="noStrike" spc="-1" dirty="0">
                <a:solidFill>
                  <a:srgbClr val="10243E"/>
                </a:solidFill>
                <a:latin typeface="Calibri"/>
                <a:ea typeface="DejaVu Sans"/>
              </a:rPr>
              <a:t> пространствам нервных стволов</a:t>
            </a:r>
            <a:r>
              <a:rPr lang="ru-RU" sz="3200" spc="-1" dirty="0" smtClean="0">
                <a:solidFill>
                  <a:srgbClr val="10243E"/>
                </a:solidFill>
                <a:latin typeface="Calibri"/>
              </a:rPr>
              <a:t>. Чем больше в ране нервных окончаний и чем меньше расстояние от раны до головного мозга, тем быстрее распространяется вирус и тем короче инкубационный период.</a:t>
            </a:r>
            <a:endParaRPr lang="ru-RU" sz="3200" b="0" strike="noStrike" spc="-1" dirty="0">
              <a:latin typeface="Arial"/>
            </a:endParaRPr>
          </a:p>
          <a:p>
            <a:pPr marL="343080" indent="-342000" algn="ctr">
              <a:lnSpc>
                <a:spcPct val="100000"/>
              </a:lnSpc>
              <a:spcBef>
                <a:spcPts val="641"/>
              </a:spcBef>
            </a:pPr>
            <a:r>
              <a:rPr lang="ru-RU" sz="3200" b="0" strike="noStrike" spc="-1" dirty="0">
                <a:solidFill>
                  <a:srgbClr val="10243E"/>
                </a:solidFill>
                <a:latin typeface="Calibri"/>
                <a:ea typeface="DejaVu Sans"/>
              </a:rPr>
              <a:t>Вирус может попасть не только через раны, но и через поверхностные ссадины, </a:t>
            </a:r>
            <a:r>
              <a:rPr lang="ru-RU" sz="3200" b="0" strike="noStrike" spc="-1" dirty="0" err="1">
                <a:solidFill>
                  <a:srgbClr val="10243E"/>
                </a:solidFill>
                <a:latin typeface="Calibri"/>
                <a:ea typeface="DejaVu Sans"/>
              </a:rPr>
              <a:t>ослюнения</a:t>
            </a:r>
            <a:r>
              <a:rPr lang="ru-RU" sz="3200" b="0" strike="noStrike" spc="-1" dirty="0">
                <a:solidFill>
                  <a:srgbClr val="10243E"/>
                </a:solidFill>
                <a:latin typeface="Calibri"/>
                <a:ea typeface="DejaVu Sans"/>
              </a:rPr>
              <a:t>, </a:t>
            </a:r>
            <a:r>
              <a:rPr lang="ru-RU" sz="3200" b="0" strike="noStrike" spc="-1" dirty="0" err="1">
                <a:solidFill>
                  <a:srgbClr val="10243E"/>
                </a:solidFill>
                <a:latin typeface="Calibri"/>
                <a:ea typeface="DejaVu Sans"/>
              </a:rPr>
              <a:t>оцарапания</a:t>
            </a:r>
            <a:r>
              <a:rPr lang="ru-RU" sz="3200" b="0" strike="noStrike" spc="-1" dirty="0">
                <a:solidFill>
                  <a:srgbClr val="10243E"/>
                </a:solidFill>
                <a:latin typeface="Calibri"/>
                <a:ea typeface="DejaVu Sans"/>
              </a:rPr>
              <a:t> кожных покровов. </a:t>
            </a:r>
            <a:endParaRPr lang="ru-RU" sz="3200" b="0" strike="noStrike" spc="-1" dirty="0">
              <a:latin typeface="Arial"/>
            </a:endParaRPr>
          </a:p>
          <a:p>
            <a:pPr marL="343080" indent="-342000" algn="ctr">
              <a:lnSpc>
                <a:spcPct val="100000"/>
              </a:lnSpc>
              <a:spcBef>
                <a:spcPts val="641"/>
              </a:spcBef>
            </a:pPr>
            <a:r>
              <a:rPr lang="ru-RU" sz="3200" b="0" strike="noStrike" spc="-1" dirty="0">
                <a:solidFill>
                  <a:srgbClr val="C00000"/>
                </a:solidFill>
                <a:latin typeface="Calibri"/>
                <a:ea typeface="DejaVu Sans"/>
              </a:rPr>
              <a:t>Особенно опасны укусы в лицо, голову, шею, пальцы рук и ног неизвестными животными, грызунами.</a:t>
            </a:r>
            <a:endParaRPr lang="ru-RU" sz="3200" b="0" strike="noStrike" spc="-1" dirty="0">
              <a:latin typeface="Arial"/>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CustomShape 1"/>
          <p:cNvSpPr/>
          <p:nvPr/>
        </p:nvSpPr>
        <p:spPr>
          <a:xfrm>
            <a:off x="3995936" y="2420888"/>
            <a:ext cx="2756008" cy="112474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strike="noStrike" spc="-1" dirty="0">
                <a:solidFill>
                  <a:srgbClr val="C00000"/>
                </a:solidFill>
                <a:latin typeface="Calibri"/>
                <a:ea typeface="DejaVu Sans"/>
              </a:rPr>
              <a:t>КОКАВ </a:t>
            </a:r>
            <a:endParaRPr lang="ru-RU" sz="4400" b="0" strike="noStrike" spc="-1" dirty="0">
              <a:latin typeface="Arial"/>
            </a:endParaRPr>
          </a:p>
        </p:txBody>
      </p:sp>
      <p:sp>
        <p:nvSpPr>
          <p:cNvPr id="225" name="CustomShape 2"/>
          <p:cNvSpPr/>
          <p:nvPr/>
        </p:nvSpPr>
        <p:spPr>
          <a:xfrm>
            <a:off x="0" y="3573016"/>
            <a:ext cx="9144000" cy="328498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70000" lnSpcReduction="20000"/>
          </a:bodyPr>
          <a:lstStyle/>
          <a:p>
            <a:pPr marL="343080" indent="-342000" algn="ctr">
              <a:spcBef>
                <a:spcPts val="641"/>
              </a:spcBef>
              <a:buFontTx/>
              <a:buChar char="-"/>
            </a:pPr>
            <a:r>
              <a:rPr lang="ru-RU" sz="3200" b="1" i="1" strike="noStrike" spc="-1" dirty="0" smtClean="0">
                <a:solidFill>
                  <a:srgbClr val="C00000"/>
                </a:solidFill>
                <a:latin typeface="Calibri"/>
                <a:ea typeface="DejaVu Sans"/>
              </a:rPr>
              <a:t>вакцина </a:t>
            </a:r>
            <a:r>
              <a:rPr lang="ru-RU" sz="3200" b="1" i="1" strike="noStrike" spc="-1" dirty="0">
                <a:solidFill>
                  <a:srgbClr val="C00000"/>
                </a:solidFill>
                <a:latin typeface="Calibri"/>
                <a:ea typeface="DejaVu Sans"/>
              </a:rPr>
              <a:t>антирабическая </a:t>
            </a:r>
            <a:r>
              <a:rPr lang="ru-RU" sz="3200" b="1" i="1" strike="noStrike" spc="-1" dirty="0" err="1">
                <a:solidFill>
                  <a:srgbClr val="C00000"/>
                </a:solidFill>
                <a:latin typeface="Calibri"/>
                <a:ea typeface="DejaVu Sans"/>
              </a:rPr>
              <a:t>культуральная</a:t>
            </a:r>
            <a:r>
              <a:rPr lang="ru-RU" sz="3200" b="1" i="1" strike="noStrike" spc="-1" dirty="0">
                <a:solidFill>
                  <a:srgbClr val="C00000"/>
                </a:solidFill>
                <a:latin typeface="Calibri"/>
                <a:ea typeface="DejaVu Sans"/>
              </a:rPr>
              <a:t> концентрированная очищенная инактивированная, </a:t>
            </a:r>
            <a:r>
              <a:rPr lang="ru-RU" sz="3200" b="1" i="1" strike="noStrike" spc="-1" dirty="0" err="1">
                <a:solidFill>
                  <a:srgbClr val="C00000"/>
                </a:solidFill>
                <a:latin typeface="Calibri"/>
                <a:ea typeface="DejaVu Sans"/>
              </a:rPr>
              <a:t>лиофилизат</a:t>
            </a:r>
            <a:r>
              <a:rPr lang="ru-RU" sz="3200" b="1" i="1" strike="noStrike" spc="-1" dirty="0">
                <a:solidFill>
                  <a:srgbClr val="C00000"/>
                </a:solidFill>
                <a:latin typeface="Calibri"/>
                <a:ea typeface="DejaVu Sans"/>
              </a:rPr>
              <a:t> для приготовления раствора для внутримышечного введения, представляет собой препарат, содержащий вакцинный вирус </a:t>
            </a:r>
            <a:r>
              <a:rPr lang="ru-RU" sz="3200" b="1" i="1" strike="noStrike" spc="-1" dirty="0" smtClean="0">
                <a:solidFill>
                  <a:srgbClr val="C00000"/>
                </a:solidFill>
                <a:latin typeface="Calibri"/>
                <a:ea typeface="DejaVu Sans"/>
              </a:rPr>
              <a:t>бешенства</a:t>
            </a:r>
            <a:r>
              <a:rPr lang="ru-RU" sz="3200" b="1" i="1" spc="-1" dirty="0" smtClean="0">
                <a:solidFill>
                  <a:srgbClr val="C00000"/>
                </a:solidFill>
                <a:latin typeface="Calibri"/>
              </a:rPr>
              <a:t>. Антирабическая помощь состоит из местной обработки ран, царапин, ссадин, мест </a:t>
            </a:r>
            <a:r>
              <a:rPr lang="ru-RU" sz="3200" b="1" i="1" spc="-1" dirty="0" err="1" smtClean="0">
                <a:solidFill>
                  <a:srgbClr val="C00000"/>
                </a:solidFill>
                <a:latin typeface="Calibri"/>
              </a:rPr>
              <a:t>ослюнений</a:t>
            </a:r>
            <a:r>
              <a:rPr lang="ru-RU" sz="3200" b="1" i="1" spc="-1" dirty="0" smtClean="0">
                <a:solidFill>
                  <a:srgbClr val="C00000"/>
                </a:solidFill>
                <a:latin typeface="Calibri"/>
              </a:rPr>
              <a:t> и последующего введения вакцины для профилактики бешенства </a:t>
            </a:r>
            <a:r>
              <a:rPr lang="ru-RU" sz="3200" b="1" i="1" spc="-1" dirty="0" smtClean="0">
                <a:solidFill>
                  <a:srgbClr val="C00000"/>
                </a:solidFill>
                <a:latin typeface="Calibri"/>
              </a:rPr>
              <a:t>КОКАВ </a:t>
            </a:r>
            <a:r>
              <a:rPr lang="ru-RU" sz="3200" b="1" i="1" spc="-1" dirty="0" smtClean="0">
                <a:solidFill>
                  <a:srgbClr val="C00000"/>
                </a:solidFill>
                <a:latin typeface="Calibri"/>
              </a:rPr>
              <a:t>или, при наличии показаний, комбинированного введения иммуноглобулина антирабического (АИГ) и вакцины для профилактики бешенства Кокав. </a:t>
            </a:r>
          </a:p>
          <a:p>
            <a:pPr marL="343080" indent="-342000" algn="ctr">
              <a:spcBef>
                <a:spcPts val="641"/>
              </a:spcBef>
            </a:pPr>
            <a:r>
              <a:rPr lang="ru-RU" sz="3200" b="1" i="1" spc="-1" dirty="0" smtClean="0">
                <a:solidFill>
                  <a:srgbClr val="C00000"/>
                </a:solidFill>
                <a:latin typeface="Calibri"/>
              </a:rPr>
              <a:t>Интервал </a:t>
            </a:r>
            <a:r>
              <a:rPr lang="ru-RU" sz="3200" b="1" i="1" spc="-1" dirty="0" smtClean="0">
                <a:solidFill>
                  <a:srgbClr val="C00000"/>
                </a:solidFill>
                <a:latin typeface="Calibri"/>
              </a:rPr>
              <a:t>между введением АИГ и КОКАВ - не более 30 минут.</a:t>
            </a:r>
          </a:p>
          <a:p>
            <a:pPr marL="343080" indent="-342000" algn="ctr">
              <a:spcBef>
                <a:spcPts val="641"/>
              </a:spcBef>
            </a:pPr>
            <a:endParaRPr lang="ru-RU" sz="3200" b="0" strike="noStrike" spc="-1" dirty="0">
              <a:latin typeface="Arial"/>
            </a:endParaRPr>
          </a:p>
        </p:txBody>
      </p:sp>
      <p:pic>
        <p:nvPicPr>
          <p:cNvPr id="226" name="Picture 2"/>
          <p:cNvPicPr/>
          <p:nvPr/>
        </p:nvPicPr>
        <p:blipFill>
          <a:blip r:embed="rId2" cstate="print"/>
          <a:stretch/>
        </p:blipFill>
        <p:spPr>
          <a:xfrm>
            <a:off x="4932040" y="260648"/>
            <a:ext cx="3821888" cy="2491816"/>
          </a:xfrm>
          <a:prstGeom prst="rect">
            <a:avLst/>
          </a:prstGeom>
          <a:ln>
            <a:noFill/>
          </a:ln>
          <a:effectLst>
            <a:softEdge rad="112500"/>
          </a:effectLst>
        </p:spPr>
      </p:pic>
      <p:sp>
        <p:nvSpPr>
          <p:cNvPr id="5" name="TextBox 4"/>
          <p:cNvSpPr txBox="1"/>
          <p:nvPr/>
        </p:nvSpPr>
        <p:spPr>
          <a:xfrm>
            <a:off x="0" y="0"/>
            <a:ext cx="3816424" cy="3477875"/>
          </a:xfrm>
          <a:prstGeom prst="rect">
            <a:avLst/>
          </a:prstGeom>
          <a:noFill/>
        </p:spPr>
        <p:txBody>
          <a:bodyPr wrap="square" rtlCol="0">
            <a:spAutoFit/>
          </a:bodyPr>
          <a:lstStyle/>
          <a:p>
            <a:pPr algn="ctr"/>
            <a:r>
              <a:rPr lang="ru-RU" sz="2000" dirty="0" smtClean="0">
                <a:solidFill>
                  <a:schemeClr val="accent4">
                    <a:lumMod val="50000"/>
                  </a:schemeClr>
                </a:solidFill>
                <a:effectLst>
                  <a:outerShdw blurRad="38100" dist="38100" dir="2700000" algn="tl">
                    <a:srgbClr val="000000">
                      <a:alpha val="43137"/>
                    </a:srgbClr>
                  </a:outerShdw>
                </a:effectLst>
                <a:latin typeface="Calibri" pitchFamily="34" charset="0"/>
              </a:rPr>
              <a:t>Против бешенства нет специфических средств лечения. Для предотвращения заболевания бешенством обязательно показана профилактическая вакцинация антирабической вакциной. Вакцинация осуществляется в городском </a:t>
            </a:r>
            <a:r>
              <a:rPr lang="ru-RU" sz="2000" dirty="0" err="1" smtClean="0">
                <a:solidFill>
                  <a:schemeClr val="accent4">
                    <a:lumMod val="50000"/>
                  </a:schemeClr>
                </a:solidFill>
                <a:effectLst>
                  <a:outerShdw blurRad="38100" dist="38100" dir="2700000" algn="tl">
                    <a:srgbClr val="000000">
                      <a:alpha val="43137"/>
                    </a:srgbClr>
                  </a:outerShdw>
                </a:effectLst>
                <a:latin typeface="Calibri" pitchFamily="34" charset="0"/>
              </a:rPr>
              <a:t>травмпункте</a:t>
            </a:r>
            <a:r>
              <a:rPr lang="ru-RU" sz="2000" dirty="0" smtClean="0">
                <a:solidFill>
                  <a:schemeClr val="accent4">
                    <a:lumMod val="50000"/>
                  </a:schemeClr>
                </a:solidFill>
                <a:effectLst>
                  <a:outerShdw blurRad="38100" dist="38100" dir="2700000" algn="tl">
                    <a:srgbClr val="000000">
                      <a:alpha val="43137"/>
                    </a:srgbClr>
                  </a:outerShdw>
                </a:effectLst>
                <a:latin typeface="Calibri" pitchFamily="34" charset="0"/>
              </a:rPr>
              <a:t>.</a:t>
            </a:r>
          </a:p>
          <a:p>
            <a:pPr algn="ctr"/>
            <a:r>
              <a:rPr lang="ru-RU" sz="2000" b="1" u="sng" dirty="0" smtClean="0">
                <a:solidFill>
                  <a:schemeClr val="accent4">
                    <a:lumMod val="50000"/>
                  </a:schemeClr>
                </a:solidFill>
                <a:effectLst>
                  <a:outerShdw blurRad="38100" dist="38100" dir="2700000" algn="tl">
                    <a:srgbClr val="000000">
                      <a:alpha val="43137"/>
                    </a:srgbClr>
                  </a:outerShdw>
                </a:effectLst>
                <a:latin typeface="Calibri" pitchFamily="34" charset="0"/>
              </a:rPr>
              <a:t>Надо помнить о профилактике столбняка!!!</a:t>
            </a:r>
            <a:endParaRPr lang="ru-RU" sz="2000" dirty="0">
              <a:solidFill>
                <a:schemeClr val="accent4">
                  <a:lumMod val="50000"/>
                </a:schemeClr>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 name="Picture 2"/>
          <p:cNvPicPr/>
          <p:nvPr/>
        </p:nvPicPr>
        <p:blipFill>
          <a:blip r:embed="rId2" cstate="print"/>
          <a:srcRect l="28735" r="9838"/>
          <a:stretch/>
        </p:blipFill>
        <p:spPr>
          <a:xfrm>
            <a:off x="4788000" y="1340640"/>
            <a:ext cx="4042800" cy="4391280"/>
          </a:xfrm>
          <a:prstGeom prst="rect">
            <a:avLst/>
          </a:prstGeom>
          <a:ln>
            <a:noFill/>
          </a:ln>
          <a:effectLst>
            <a:softEdge rad="112500"/>
          </a:effectLst>
        </p:spPr>
      </p:pic>
      <p:sp>
        <p:nvSpPr>
          <p:cNvPr id="228" name="CustomShape 1"/>
          <p:cNvSpPr/>
          <p:nvPr/>
        </p:nvSpPr>
        <p:spPr>
          <a:xfrm>
            <a:off x="251640" y="332640"/>
            <a:ext cx="5687640" cy="6191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85000" lnSpcReduction="20000"/>
          </a:bodyPr>
          <a:lstStyle/>
          <a:p>
            <a:pPr marL="343080" indent="-342000" algn="ctr">
              <a:lnSpc>
                <a:spcPct val="100000"/>
              </a:lnSpc>
              <a:spcBef>
                <a:spcPts val="641"/>
              </a:spcBef>
            </a:pPr>
            <a:r>
              <a:rPr lang="ru-RU" sz="3200" b="0" strike="noStrike" spc="-1" dirty="0">
                <a:solidFill>
                  <a:srgbClr val="C00000"/>
                </a:solidFill>
                <a:latin typeface="Calibri"/>
                <a:ea typeface="DejaVu Sans"/>
              </a:rPr>
              <a:t>В </a:t>
            </a:r>
            <a:r>
              <a:rPr lang="ru-RU" sz="3200" b="1" strike="noStrike" spc="-1" dirty="0">
                <a:solidFill>
                  <a:srgbClr val="C00000"/>
                </a:solidFill>
                <a:latin typeface="Calibri"/>
                <a:ea typeface="DejaVu Sans"/>
              </a:rPr>
              <a:t>курс</a:t>
            </a:r>
            <a:r>
              <a:rPr lang="ru-RU" sz="3200" b="0" strike="noStrike" spc="-1" dirty="0">
                <a:solidFill>
                  <a:srgbClr val="C00000"/>
                </a:solidFill>
                <a:latin typeface="Calibri"/>
                <a:ea typeface="DejaVu Sans"/>
              </a:rPr>
              <a:t> вакцинации от бешенства входит </a:t>
            </a:r>
            <a:r>
              <a:rPr lang="ru-RU" sz="3200" b="0" strike="noStrike" spc="-1" dirty="0" smtClean="0">
                <a:solidFill>
                  <a:srgbClr val="C00000"/>
                </a:solidFill>
                <a:latin typeface="Calibri"/>
                <a:ea typeface="DejaVu Sans"/>
              </a:rPr>
              <a:t>6 </a:t>
            </a:r>
            <a:r>
              <a:rPr lang="ru-RU" sz="3200" b="0" strike="noStrike" spc="-1" dirty="0">
                <a:solidFill>
                  <a:srgbClr val="C00000"/>
                </a:solidFill>
                <a:latin typeface="Calibri"/>
                <a:ea typeface="DejaVu Sans"/>
              </a:rPr>
              <a:t>прививок. Первый укол делают немедленно, последующие процедуры выполняются на </a:t>
            </a:r>
            <a:endParaRPr lang="ru-RU" sz="3200" b="0" strike="noStrike" spc="-1" dirty="0">
              <a:latin typeface="Arial"/>
            </a:endParaRPr>
          </a:p>
          <a:p>
            <a:pPr marL="343080" indent="-342000" algn="ctr">
              <a:lnSpc>
                <a:spcPct val="100000"/>
              </a:lnSpc>
              <a:spcBef>
                <a:spcPts val="641"/>
              </a:spcBef>
            </a:pPr>
            <a:r>
              <a:rPr lang="ru-RU" sz="3200" b="1" strike="noStrike" spc="-1" dirty="0">
                <a:solidFill>
                  <a:srgbClr val="C00000"/>
                </a:solidFill>
                <a:latin typeface="Calibri"/>
                <a:ea typeface="DejaVu Sans"/>
              </a:rPr>
              <a:t>0-й,</a:t>
            </a:r>
            <a:r>
              <a:rPr lang="ru-RU" sz="3200" b="0" strike="noStrike" spc="-1" dirty="0">
                <a:solidFill>
                  <a:srgbClr val="C00000"/>
                </a:solidFill>
                <a:latin typeface="Calibri"/>
                <a:ea typeface="DejaVu Sans"/>
              </a:rPr>
              <a:t> </a:t>
            </a:r>
            <a:r>
              <a:rPr lang="ru-RU" sz="3200" b="1" strike="noStrike" spc="-1" dirty="0">
                <a:solidFill>
                  <a:srgbClr val="C00000"/>
                </a:solidFill>
                <a:latin typeface="Calibri"/>
                <a:ea typeface="DejaVu Sans"/>
              </a:rPr>
              <a:t>3-й, 7-й, </a:t>
            </a:r>
            <a:r>
              <a:rPr lang="ru-RU" sz="3200" b="1" strike="noStrike" spc="-1" dirty="0" smtClean="0">
                <a:solidFill>
                  <a:srgbClr val="C00000"/>
                </a:solidFill>
                <a:latin typeface="Calibri"/>
                <a:ea typeface="DejaVu Sans"/>
              </a:rPr>
              <a:t>14-й, 30-й и 90-й </a:t>
            </a:r>
            <a:r>
              <a:rPr lang="ru-RU" sz="3200" b="0" strike="noStrike" spc="-1" dirty="0">
                <a:solidFill>
                  <a:srgbClr val="C00000"/>
                </a:solidFill>
                <a:latin typeface="Calibri"/>
                <a:ea typeface="DejaVu Sans"/>
              </a:rPr>
              <a:t>день. </a:t>
            </a:r>
            <a:endParaRPr lang="ru-RU" sz="3200" b="0" strike="noStrike" spc="-1" dirty="0">
              <a:latin typeface="Arial"/>
            </a:endParaRPr>
          </a:p>
          <a:p>
            <a:pPr marL="343080" indent="-342000" algn="ctr">
              <a:lnSpc>
                <a:spcPct val="100000"/>
              </a:lnSpc>
              <a:spcBef>
                <a:spcPts val="641"/>
              </a:spcBef>
            </a:pPr>
            <a:r>
              <a:rPr lang="ru-RU" sz="3200" b="0" strike="noStrike" spc="-1" dirty="0">
                <a:solidFill>
                  <a:srgbClr val="C00000"/>
                </a:solidFill>
                <a:latin typeface="Calibri"/>
                <a:ea typeface="DejaVu Sans"/>
              </a:rPr>
              <a:t>Если требуется введение профилактической вакцины, то </a:t>
            </a:r>
            <a:r>
              <a:rPr lang="ru-RU" sz="3200" b="1" strike="noStrike" spc="-1" dirty="0">
                <a:solidFill>
                  <a:srgbClr val="C00000"/>
                </a:solidFill>
                <a:latin typeface="Calibri"/>
                <a:ea typeface="DejaVu Sans"/>
              </a:rPr>
              <a:t>курс</a:t>
            </a:r>
            <a:r>
              <a:rPr lang="ru-RU" sz="3200" b="0" strike="noStrike" spc="-1" dirty="0">
                <a:solidFill>
                  <a:srgbClr val="C00000"/>
                </a:solidFill>
                <a:latin typeface="Calibri"/>
                <a:ea typeface="DejaVu Sans"/>
              </a:rPr>
              <a:t> состоит из 3 процедур: </a:t>
            </a:r>
            <a:endParaRPr lang="ru-RU" sz="3200" b="0" strike="noStrike" spc="-1" dirty="0">
              <a:latin typeface="Arial"/>
            </a:endParaRPr>
          </a:p>
          <a:p>
            <a:pPr marL="343080" indent="-342000" algn="ctr">
              <a:lnSpc>
                <a:spcPct val="100000"/>
              </a:lnSpc>
              <a:spcBef>
                <a:spcPts val="641"/>
              </a:spcBef>
            </a:pPr>
            <a:r>
              <a:rPr lang="ru-RU" sz="3200" b="1" strike="noStrike" spc="-1" dirty="0">
                <a:solidFill>
                  <a:srgbClr val="C00000"/>
                </a:solidFill>
                <a:latin typeface="Calibri"/>
                <a:ea typeface="DejaVu Sans"/>
              </a:rPr>
              <a:t>в 0-й, 7-й, 30-й день.</a:t>
            </a:r>
            <a:r>
              <a:rPr lang="ru-RU" sz="3200" b="0" strike="noStrike" spc="-1" dirty="0">
                <a:solidFill>
                  <a:srgbClr val="C00000"/>
                </a:solidFill>
                <a:latin typeface="Calibri"/>
                <a:ea typeface="DejaVu Sans"/>
              </a:rPr>
              <a:t> </a:t>
            </a:r>
            <a:endParaRPr lang="ru-RU" sz="3200" b="0" strike="noStrike" spc="-1" dirty="0">
              <a:latin typeface="Arial"/>
            </a:endParaRPr>
          </a:p>
          <a:p>
            <a:pPr marL="343080" indent="-342000" algn="ctr">
              <a:lnSpc>
                <a:spcPct val="100000"/>
              </a:lnSpc>
              <a:spcBef>
                <a:spcPts val="641"/>
              </a:spcBef>
            </a:pPr>
            <a:r>
              <a:rPr lang="ru-RU" sz="3200" b="0" strike="noStrike" spc="-1" dirty="0">
                <a:solidFill>
                  <a:srgbClr val="C00000"/>
                </a:solidFill>
                <a:latin typeface="Calibri"/>
                <a:ea typeface="DejaVu Sans"/>
              </a:rPr>
              <a:t>Лечебно-профилактическая прививка может быть дополнена иммуноглобулином в дозе 20 МЕ на 1 кг веса. </a:t>
            </a:r>
            <a:endParaRPr lang="ru-RU" sz="3200" b="0" strike="noStrike" spc="-1" dirty="0">
              <a:latin typeface="Arial"/>
            </a:endParaRPr>
          </a:p>
          <a:p>
            <a:pPr marL="343080" indent="-342000" algn="ctr">
              <a:lnSpc>
                <a:spcPct val="100000"/>
              </a:lnSpc>
              <a:spcBef>
                <a:spcPts val="641"/>
              </a:spcBef>
            </a:pPr>
            <a:r>
              <a:rPr lang="ru-RU" sz="3200" b="0" strike="noStrike" spc="-1" dirty="0">
                <a:solidFill>
                  <a:srgbClr val="C00000"/>
                </a:solidFill>
                <a:latin typeface="Calibri"/>
                <a:ea typeface="DejaVu Sans"/>
              </a:rPr>
              <a:t>Половина вещества вводится в область укуса, оставшийся иммуноглобулин – в зону ягодиц.</a:t>
            </a:r>
            <a:endParaRPr lang="ru-RU" sz="3200" b="0" strike="noStrike" spc="-1" dirty="0">
              <a:latin typeface="Arial"/>
            </a:endParaRPr>
          </a:p>
          <a:p>
            <a:pPr marL="343080" indent="-342000">
              <a:lnSpc>
                <a:spcPct val="100000"/>
              </a:lnSpc>
              <a:spcBef>
                <a:spcPts val="641"/>
              </a:spcBef>
            </a:pPr>
            <a:endParaRPr lang="ru-RU" sz="3200" b="0" strike="noStrike" spc="-1" dirty="0">
              <a:latin typeface="Arial"/>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Текст 4"/>
          <p:cNvSpPr>
            <a:spLocks noGrp="1"/>
          </p:cNvSpPr>
          <p:nvPr>
            <p:ph type="body"/>
          </p:nvPr>
        </p:nvSpPr>
        <p:spPr>
          <a:xfrm>
            <a:off x="467544" y="260648"/>
            <a:ext cx="8228880" cy="2808312"/>
          </a:xfrm>
        </p:spPr>
        <p:txBody>
          <a:bodyPr>
            <a:normAutofit/>
          </a:bodyPr>
          <a:lstStyle/>
          <a:p>
            <a:pPr algn="ctr"/>
            <a:r>
              <a:rPr lang="ru-RU" sz="2000" dirty="0" smtClean="0">
                <a:solidFill>
                  <a:schemeClr val="accent2">
                    <a:lumMod val="50000"/>
                  </a:schemeClr>
                </a:solidFill>
                <a:effectLst>
                  <a:outerShdw blurRad="38100" dist="38100" dir="2700000" algn="tl">
                    <a:srgbClr val="000000">
                      <a:alpha val="43137"/>
                    </a:srgbClr>
                  </a:outerShdw>
                </a:effectLst>
                <a:latin typeface="Calibri" pitchFamily="34" charset="0"/>
              </a:rPr>
              <a:t>Раны кожных покровов, как правило, сопровождаются кровотечением. На интенсивность кровотечения влияет локализация раны (на лице, кисти рук), где хорошая </a:t>
            </a:r>
            <a:r>
              <a:rPr lang="ru-RU" sz="2000" dirty="0" err="1" smtClean="0">
                <a:solidFill>
                  <a:schemeClr val="accent2">
                    <a:lumMod val="50000"/>
                  </a:schemeClr>
                </a:solidFill>
                <a:effectLst>
                  <a:outerShdw blurRad="38100" dist="38100" dir="2700000" algn="tl">
                    <a:srgbClr val="000000">
                      <a:alpha val="43137"/>
                    </a:srgbClr>
                  </a:outerShdw>
                </a:effectLst>
                <a:latin typeface="Calibri" pitchFamily="34" charset="0"/>
              </a:rPr>
              <a:t>васкуляризация</a:t>
            </a:r>
            <a:r>
              <a:rPr lang="ru-RU" sz="2000" dirty="0" smtClean="0">
                <a:solidFill>
                  <a:schemeClr val="accent2">
                    <a:lumMod val="50000"/>
                  </a:schemeClr>
                </a:solidFill>
                <a:effectLst>
                  <a:outerShdw blurRad="38100" dist="38100" dir="2700000" algn="tl">
                    <a:srgbClr val="000000">
                      <a:alpha val="43137"/>
                    </a:srgbClr>
                  </a:outerShdw>
                </a:effectLst>
                <a:latin typeface="Calibri" pitchFamily="34" charset="0"/>
              </a:rPr>
              <a:t> и даже поверхностные раны сопровождаются обильным кровотечением. Интенсивность кровотечения зависит от калибра сосуда, уровня АД, наличия или отсутствия одежды и обуви. </a:t>
            </a:r>
          </a:p>
          <a:p>
            <a:pPr algn="ctr"/>
            <a:r>
              <a:rPr lang="ru-RU" sz="2000" dirty="0" smtClean="0">
                <a:solidFill>
                  <a:schemeClr val="accent2">
                    <a:lumMod val="50000"/>
                  </a:schemeClr>
                </a:solidFill>
                <a:effectLst>
                  <a:outerShdw blurRad="38100" dist="38100" dir="2700000" algn="tl">
                    <a:srgbClr val="000000">
                      <a:alpha val="43137"/>
                    </a:srgbClr>
                  </a:outerShdw>
                </a:effectLst>
                <a:latin typeface="Calibri" pitchFamily="34" charset="0"/>
              </a:rPr>
              <a:t>В зависимости от вида поврежденных кровеносных сосудов кровотечения могут быть </a:t>
            </a:r>
            <a:r>
              <a:rPr lang="ru-RU" sz="2000" b="1" dirty="0" smtClean="0">
                <a:solidFill>
                  <a:schemeClr val="accent2">
                    <a:lumMod val="50000"/>
                  </a:schemeClr>
                </a:solidFill>
                <a:effectLst>
                  <a:outerShdw blurRad="38100" dist="38100" dir="2700000" algn="tl">
                    <a:srgbClr val="000000">
                      <a:alpha val="43137"/>
                    </a:srgbClr>
                  </a:outerShdw>
                </a:effectLst>
                <a:latin typeface="Calibri" pitchFamily="34" charset="0"/>
              </a:rPr>
              <a:t>артериальным, венозным, капиллярным, паренхиматозным, смешанным.</a:t>
            </a:r>
            <a:endParaRPr lang="ru-RU" sz="2000" dirty="0" smtClean="0">
              <a:solidFill>
                <a:schemeClr val="accent2">
                  <a:lumMod val="50000"/>
                </a:schemeClr>
              </a:solidFill>
              <a:effectLst>
                <a:outerShdw blurRad="38100" dist="38100" dir="2700000" algn="tl">
                  <a:srgbClr val="000000">
                    <a:alpha val="43137"/>
                  </a:srgbClr>
                </a:outerShdw>
              </a:effectLst>
              <a:latin typeface="Calibri" pitchFamily="34" charset="0"/>
            </a:endParaRPr>
          </a:p>
          <a:p>
            <a:endParaRPr lang="ru-RU" dirty="0"/>
          </a:p>
        </p:txBody>
      </p:sp>
      <p:pic>
        <p:nvPicPr>
          <p:cNvPr id="2050" name="Picture 2" descr="C:\Users\User\Desktop\Hand-Dog-bite-injury-lawyer.jpg"/>
          <p:cNvPicPr>
            <a:picLocks noChangeAspect="1" noChangeArrowheads="1"/>
          </p:cNvPicPr>
          <p:nvPr/>
        </p:nvPicPr>
        <p:blipFill>
          <a:blip r:embed="rId2" cstate="print"/>
          <a:srcRect/>
          <a:stretch>
            <a:fillRect/>
          </a:stretch>
        </p:blipFill>
        <p:spPr bwMode="auto">
          <a:xfrm>
            <a:off x="1907704" y="3248125"/>
            <a:ext cx="5410587" cy="360987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CustomShape 1"/>
          <p:cNvSpPr/>
          <p:nvPr/>
        </p:nvSpPr>
        <p:spPr>
          <a:xfrm>
            <a:off x="457200" y="274680"/>
            <a:ext cx="8228520" cy="1141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10243E"/>
                </a:solidFill>
                <a:latin typeface="Calibri"/>
                <a:ea typeface="DejaVu Sans"/>
              </a:rPr>
              <a:t>Кровотечение</a:t>
            </a:r>
            <a:endParaRPr lang="ru-RU" sz="4400" b="0" strike="noStrike" spc="-1">
              <a:latin typeface="Arial"/>
            </a:endParaRPr>
          </a:p>
        </p:txBody>
      </p:sp>
      <p:sp>
        <p:nvSpPr>
          <p:cNvPr id="230" name="CustomShape 2"/>
          <p:cNvSpPr/>
          <p:nvPr/>
        </p:nvSpPr>
        <p:spPr>
          <a:xfrm>
            <a:off x="457200" y="1535040"/>
            <a:ext cx="4039200" cy="638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spcBef>
                <a:spcPts val="479"/>
              </a:spcBef>
            </a:pPr>
            <a:r>
              <a:rPr lang="ru-RU" sz="2400" b="1" strike="noStrike" spc="-1">
                <a:solidFill>
                  <a:srgbClr val="10243E"/>
                </a:solidFill>
                <a:latin typeface="Calibri"/>
                <a:ea typeface="DejaVu Sans"/>
              </a:rPr>
              <a:t>Артериальное кровотечение</a:t>
            </a:r>
            <a:endParaRPr lang="ru-RU" sz="2400" b="0" strike="noStrike" spc="-1">
              <a:latin typeface="Arial"/>
            </a:endParaRPr>
          </a:p>
        </p:txBody>
      </p:sp>
      <p:sp>
        <p:nvSpPr>
          <p:cNvPr id="231" name="CustomShape 3"/>
          <p:cNvSpPr/>
          <p:nvPr/>
        </p:nvSpPr>
        <p:spPr>
          <a:xfrm>
            <a:off x="457200" y="2174760"/>
            <a:ext cx="4039200" cy="3950280"/>
          </a:xfrm>
          <a:prstGeom prst="rect">
            <a:avLst/>
          </a:prstGeom>
          <a:noFill/>
          <a:ln>
            <a:noFill/>
          </a:ln>
        </p:spPr>
        <p:style>
          <a:lnRef idx="0">
            <a:scrgbClr r="0" g="0" b="0"/>
          </a:lnRef>
          <a:fillRef idx="0">
            <a:scrgbClr r="0" g="0" b="0"/>
          </a:fillRef>
          <a:effectRef idx="0">
            <a:scrgbClr r="0" g="0" b="0"/>
          </a:effectRef>
          <a:fontRef idx="minor"/>
        </p:style>
      </p:sp>
      <p:sp>
        <p:nvSpPr>
          <p:cNvPr id="232" name="CustomShape 4"/>
          <p:cNvSpPr/>
          <p:nvPr/>
        </p:nvSpPr>
        <p:spPr>
          <a:xfrm>
            <a:off x="4645080" y="1535040"/>
            <a:ext cx="4040640" cy="638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spcBef>
                <a:spcPts val="479"/>
              </a:spcBef>
            </a:pPr>
            <a:r>
              <a:rPr lang="ru-RU" sz="2400" b="1" strike="noStrike" spc="-1">
                <a:solidFill>
                  <a:srgbClr val="10243E"/>
                </a:solidFill>
                <a:latin typeface="Calibri"/>
                <a:ea typeface="DejaVu Sans"/>
              </a:rPr>
              <a:t>Венозное кровотечение </a:t>
            </a:r>
            <a:endParaRPr lang="ru-RU" sz="2400" b="0" strike="noStrike" spc="-1">
              <a:latin typeface="Arial"/>
            </a:endParaRPr>
          </a:p>
        </p:txBody>
      </p:sp>
      <p:sp>
        <p:nvSpPr>
          <p:cNvPr id="233" name="CustomShape 5"/>
          <p:cNvSpPr/>
          <p:nvPr/>
        </p:nvSpPr>
        <p:spPr>
          <a:xfrm>
            <a:off x="4645080" y="2174760"/>
            <a:ext cx="4040640" cy="3950280"/>
          </a:xfrm>
          <a:prstGeom prst="rect">
            <a:avLst/>
          </a:prstGeom>
          <a:noFill/>
          <a:ln>
            <a:noFill/>
          </a:ln>
        </p:spPr>
        <p:style>
          <a:lnRef idx="0">
            <a:scrgbClr r="0" g="0" b="0"/>
          </a:lnRef>
          <a:fillRef idx="0">
            <a:scrgbClr r="0" g="0" b="0"/>
          </a:fillRef>
          <a:effectRef idx="0">
            <a:scrgbClr r="0" g="0" b="0"/>
          </a:effectRef>
          <a:fontRef idx="minor"/>
        </p:style>
      </p:sp>
      <p:pic>
        <p:nvPicPr>
          <p:cNvPr id="234" name="Picture 2"/>
          <p:cNvPicPr/>
          <p:nvPr/>
        </p:nvPicPr>
        <p:blipFill>
          <a:blip r:embed="rId2" cstate="print"/>
          <a:srcRect l="38209" t="32693" r="34661" b="21664"/>
          <a:stretch/>
        </p:blipFill>
        <p:spPr>
          <a:xfrm>
            <a:off x="5292000" y="2277000"/>
            <a:ext cx="2735280" cy="3449160"/>
          </a:xfrm>
          <a:prstGeom prst="rect">
            <a:avLst/>
          </a:prstGeom>
          <a:ln>
            <a:noFill/>
          </a:ln>
          <a:effectLst>
            <a:softEdge rad="112500"/>
          </a:effectLst>
        </p:spPr>
      </p:pic>
      <p:pic>
        <p:nvPicPr>
          <p:cNvPr id="235" name="Picture 3"/>
          <p:cNvPicPr/>
          <p:nvPr/>
        </p:nvPicPr>
        <p:blipFill>
          <a:blip r:embed="rId2" cstate="print"/>
          <a:srcRect l="64209" t="29538" r="7917" b="27963"/>
          <a:stretch/>
        </p:blipFill>
        <p:spPr>
          <a:xfrm>
            <a:off x="899640" y="2277000"/>
            <a:ext cx="3023280" cy="3455280"/>
          </a:xfrm>
          <a:prstGeom prst="rect">
            <a:avLst/>
          </a:prstGeom>
          <a:ln>
            <a:noFill/>
          </a:ln>
          <a:effectLst>
            <a:softEdge rad="112500"/>
          </a:effectLst>
        </p:spPr>
      </p:pic>
      <p:sp>
        <p:nvSpPr>
          <p:cNvPr id="9" name="TextBox 8"/>
          <p:cNvSpPr txBox="1"/>
          <p:nvPr/>
        </p:nvSpPr>
        <p:spPr>
          <a:xfrm>
            <a:off x="323528" y="5661248"/>
            <a:ext cx="3923928" cy="923330"/>
          </a:xfrm>
          <a:prstGeom prst="rect">
            <a:avLst/>
          </a:prstGeom>
          <a:noFill/>
        </p:spPr>
        <p:txBody>
          <a:bodyPr wrap="square" rtlCol="0">
            <a:spAutoFit/>
          </a:bodyPr>
          <a:lstStyle/>
          <a:p>
            <a:pPr algn="ctr"/>
            <a:r>
              <a:rPr lang="ru-RU" dirty="0" smtClean="0">
                <a:solidFill>
                  <a:schemeClr val="accent2">
                    <a:lumMod val="50000"/>
                  </a:schemeClr>
                </a:solidFill>
                <a:effectLst>
                  <a:outerShdw blurRad="38100" dist="38100" dir="2700000" algn="tl">
                    <a:srgbClr val="000000">
                      <a:alpha val="43137"/>
                    </a:srgbClr>
                  </a:outerShdw>
                </a:effectLst>
                <a:latin typeface="Calibri" pitchFamily="34" charset="0"/>
              </a:rPr>
              <a:t>Для </a:t>
            </a:r>
            <a:r>
              <a:rPr lang="ru-RU" b="1" dirty="0" smtClean="0">
                <a:solidFill>
                  <a:schemeClr val="accent2">
                    <a:lumMod val="50000"/>
                  </a:schemeClr>
                </a:solidFill>
                <a:effectLst>
                  <a:outerShdw blurRad="38100" dist="38100" dir="2700000" algn="tl">
                    <a:srgbClr val="000000">
                      <a:alpha val="43137"/>
                    </a:srgbClr>
                  </a:outerShdw>
                </a:effectLst>
                <a:latin typeface="Calibri" pitchFamily="34" charset="0"/>
              </a:rPr>
              <a:t>артериального кровотечения </a:t>
            </a:r>
            <a:r>
              <a:rPr lang="ru-RU" dirty="0" smtClean="0">
                <a:solidFill>
                  <a:schemeClr val="accent2">
                    <a:lumMod val="50000"/>
                  </a:schemeClr>
                </a:solidFill>
                <a:effectLst>
                  <a:outerShdw blurRad="38100" dist="38100" dir="2700000" algn="tl">
                    <a:srgbClr val="000000">
                      <a:alpha val="43137"/>
                    </a:srgbClr>
                  </a:outerShdw>
                </a:effectLst>
                <a:latin typeface="Calibri" pitchFamily="34" charset="0"/>
              </a:rPr>
              <a:t>характерно выделение алой крови из раны в виде пульсирующей струи. </a:t>
            </a:r>
            <a:endParaRPr lang="ru-RU" dirty="0">
              <a:solidFill>
                <a:schemeClr val="accent2">
                  <a:lumMod val="50000"/>
                </a:schemeClr>
              </a:solidFill>
              <a:effectLst>
                <a:outerShdw blurRad="38100" dist="38100" dir="2700000" algn="tl">
                  <a:srgbClr val="000000">
                    <a:alpha val="43137"/>
                  </a:srgbClr>
                </a:outerShdw>
              </a:effectLst>
              <a:latin typeface="Calibri" pitchFamily="34" charset="0"/>
            </a:endParaRPr>
          </a:p>
        </p:txBody>
      </p:sp>
      <p:sp>
        <p:nvSpPr>
          <p:cNvPr id="10" name="TextBox 9"/>
          <p:cNvSpPr txBox="1"/>
          <p:nvPr/>
        </p:nvSpPr>
        <p:spPr>
          <a:xfrm>
            <a:off x="4607496" y="5733256"/>
            <a:ext cx="4536504" cy="646331"/>
          </a:xfrm>
          <a:prstGeom prst="rect">
            <a:avLst/>
          </a:prstGeom>
          <a:noFill/>
        </p:spPr>
        <p:txBody>
          <a:bodyPr wrap="square" rtlCol="0">
            <a:spAutoFit/>
          </a:bodyPr>
          <a:lstStyle/>
          <a:p>
            <a:pPr algn="ctr"/>
            <a:r>
              <a:rPr lang="ru-RU" dirty="0" smtClean="0">
                <a:solidFill>
                  <a:schemeClr val="accent2">
                    <a:lumMod val="50000"/>
                  </a:schemeClr>
                </a:solidFill>
                <a:effectLst>
                  <a:outerShdw blurRad="38100" dist="38100" dir="2700000" algn="tl">
                    <a:srgbClr val="000000">
                      <a:alpha val="43137"/>
                    </a:srgbClr>
                  </a:outerShdw>
                </a:effectLst>
              </a:rPr>
              <a:t>При повреждении </a:t>
            </a:r>
            <a:r>
              <a:rPr lang="ru-RU" b="1" dirty="0" smtClean="0">
                <a:solidFill>
                  <a:schemeClr val="accent2">
                    <a:lumMod val="50000"/>
                  </a:schemeClr>
                </a:solidFill>
                <a:effectLst>
                  <a:outerShdw blurRad="38100" dist="38100" dir="2700000" algn="tl">
                    <a:srgbClr val="000000">
                      <a:alpha val="43137"/>
                    </a:srgbClr>
                  </a:outerShdw>
                </a:effectLst>
              </a:rPr>
              <a:t>вены</a:t>
            </a:r>
            <a:r>
              <a:rPr lang="ru-RU" dirty="0" smtClean="0">
                <a:solidFill>
                  <a:schemeClr val="accent2">
                    <a:lumMod val="50000"/>
                  </a:schemeClr>
                </a:solidFill>
                <a:effectLst>
                  <a:outerShdw blurRad="38100" dist="38100" dir="2700000" algn="tl">
                    <a:srgbClr val="000000">
                      <a:alpha val="43137"/>
                    </a:srgbClr>
                  </a:outerShdw>
                </a:effectLst>
              </a:rPr>
              <a:t> темная кровь быстро и без пульсации заполняет рану.</a:t>
            </a:r>
            <a:endParaRPr lang="ru-RU" dirty="0">
              <a:solidFill>
                <a:schemeClr val="accent2">
                  <a:lumMod val="50000"/>
                </a:schemeClr>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CustomShape 1"/>
          <p:cNvSpPr/>
          <p:nvPr/>
        </p:nvSpPr>
        <p:spPr>
          <a:xfrm>
            <a:off x="467640" y="0"/>
            <a:ext cx="8228520" cy="62068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dirty="0">
                <a:solidFill>
                  <a:srgbClr val="403152"/>
                </a:solidFill>
                <a:latin typeface="Calibri"/>
                <a:ea typeface="DejaVu Sans"/>
              </a:rPr>
              <a:t>Капиллярное кровотечение </a:t>
            </a:r>
            <a:endParaRPr lang="ru-RU" sz="4400" b="0" strike="noStrike" spc="-1" dirty="0">
              <a:latin typeface="Arial"/>
            </a:endParaRPr>
          </a:p>
        </p:txBody>
      </p:sp>
      <p:sp>
        <p:nvSpPr>
          <p:cNvPr id="237" name="CustomShape 2"/>
          <p:cNvSpPr/>
          <p:nvPr/>
        </p:nvSpPr>
        <p:spPr>
          <a:xfrm>
            <a:off x="3707904" y="620688"/>
            <a:ext cx="5436096" cy="331236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85000" lnSpcReduction="10000"/>
          </a:bodyPr>
          <a:lstStyle/>
          <a:p>
            <a:pPr marL="343080" indent="-342000" algn="ctr">
              <a:lnSpc>
                <a:spcPct val="100000"/>
              </a:lnSpc>
              <a:spcBef>
                <a:spcPts val="641"/>
              </a:spcBef>
            </a:pPr>
            <a:r>
              <a:rPr lang="ru-RU" sz="3200" b="0" strike="noStrike" spc="-1" dirty="0">
                <a:solidFill>
                  <a:srgbClr val="403152"/>
                </a:solidFill>
                <a:latin typeface="Calibri"/>
                <a:ea typeface="DejaVu Sans"/>
              </a:rPr>
              <a:t>Наблюдается при кожно-мышечных ранах. Кровь темная, выделяется менее интенсивно, чем при ранении крупных вен. </a:t>
            </a:r>
            <a:endParaRPr lang="ru-RU" sz="3200" b="0" strike="noStrike" spc="-1" dirty="0">
              <a:latin typeface="Arial"/>
            </a:endParaRPr>
          </a:p>
          <a:p>
            <a:pPr marL="343080" indent="-342000" algn="ctr">
              <a:lnSpc>
                <a:spcPct val="100000"/>
              </a:lnSpc>
              <a:spcBef>
                <a:spcPts val="641"/>
              </a:spcBef>
            </a:pPr>
            <a:r>
              <a:rPr lang="ru-RU" sz="3200" b="0" strike="noStrike" spc="-1" dirty="0">
                <a:solidFill>
                  <a:srgbClr val="403152"/>
                </a:solidFill>
                <a:latin typeface="Calibri"/>
                <a:ea typeface="DejaVu Sans"/>
              </a:rPr>
              <a:t>Кровотечение имеет тенденцию к самостоятельной остановке при прижатии раны. </a:t>
            </a:r>
            <a:endParaRPr lang="ru-RU" sz="3200" b="0" strike="noStrike" spc="-1" dirty="0">
              <a:latin typeface="Arial"/>
            </a:endParaRPr>
          </a:p>
        </p:txBody>
      </p:sp>
      <p:pic>
        <p:nvPicPr>
          <p:cNvPr id="238" name="Picture 2"/>
          <p:cNvPicPr/>
          <p:nvPr/>
        </p:nvPicPr>
        <p:blipFill>
          <a:blip r:embed="rId2" cstate="print"/>
          <a:stretch/>
        </p:blipFill>
        <p:spPr>
          <a:xfrm>
            <a:off x="0" y="620688"/>
            <a:ext cx="4103280" cy="2511000"/>
          </a:xfrm>
          <a:prstGeom prst="rect">
            <a:avLst/>
          </a:prstGeom>
          <a:ln>
            <a:noFill/>
          </a:ln>
          <a:effectLst>
            <a:softEdge rad="112500"/>
          </a:effectLst>
        </p:spPr>
      </p:pic>
      <p:sp>
        <p:nvSpPr>
          <p:cNvPr id="5" name="TextBox 4"/>
          <p:cNvSpPr txBox="1"/>
          <p:nvPr/>
        </p:nvSpPr>
        <p:spPr>
          <a:xfrm>
            <a:off x="359024" y="3645024"/>
            <a:ext cx="8784976" cy="2954655"/>
          </a:xfrm>
          <a:prstGeom prst="rect">
            <a:avLst/>
          </a:prstGeom>
          <a:noFill/>
        </p:spPr>
        <p:txBody>
          <a:bodyPr wrap="square" rtlCol="0">
            <a:spAutoFit/>
          </a:bodyPr>
          <a:lstStyle/>
          <a:p>
            <a:pPr algn="ctr"/>
            <a:r>
              <a:rPr lang="ru-RU" sz="2400" dirty="0" smtClean="0">
                <a:solidFill>
                  <a:schemeClr val="accent2">
                    <a:lumMod val="50000"/>
                  </a:schemeClr>
                </a:solidFill>
                <a:effectLst>
                  <a:outerShdw blurRad="38100" dist="38100" dir="2700000" algn="tl">
                    <a:srgbClr val="000000">
                      <a:alpha val="43137"/>
                    </a:srgbClr>
                  </a:outerShdw>
                </a:effectLst>
                <a:latin typeface="Calibri" pitchFamily="34" charset="0"/>
              </a:rPr>
              <a:t>	При </a:t>
            </a:r>
            <a:r>
              <a:rPr lang="ru-RU" sz="2400" dirty="0" smtClean="0">
                <a:solidFill>
                  <a:schemeClr val="accent2">
                    <a:lumMod val="50000"/>
                  </a:schemeClr>
                </a:solidFill>
                <a:effectLst>
                  <a:outerShdw blurRad="38100" dist="38100" dir="2700000" algn="tl">
                    <a:srgbClr val="000000">
                      <a:alpha val="43137"/>
                    </a:srgbClr>
                  </a:outerShdw>
                </a:effectLst>
                <a:latin typeface="Calibri" pitchFamily="34" charset="0"/>
              </a:rPr>
              <a:t>кровотечении нередко наблюдаются общие явления: </a:t>
            </a:r>
            <a:r>
              <a:rPr lang="ru-RU" sz="2400" b="1" u="sng" dirty="0" smtClean="0">
                <a:solidFill>
                  <a:schemeClr val="accent2">
                    <a:lumMod val="50000"/>
                  </a:schemeClr>
                </a:solidFill>
                <a:effectLst>
                  <a:outerShdw blurRad="38100" dist="38100" dir="2700000" algn="tl">
                    <a:srgbClr val="000000">
                      <a:alpha val="43137"/>
                    </a:srgbClr>
                  </a:outerShdw>
                </a:effectLst>
                <a:latin typeface="Calibri" pitchFamily="34" charset="0"/>
              </a:rPr>
              <a:t>коллапс, синдром острой кровопотери, то есть явления шока. </a:t>
            </a:r>
            <a:r>
              <a:rPr lang="ru-RU" sz="2400" dirty="0" smtClean="0">
                <a:solidFill>
                  <a:schemeClr val="accent2">
                    <a:lumMod val="50000"/>
                  </a:schemeClr>
                </a:solidFill>
                <a:effectLst>
                  <a:outerShdw blurRad="38100" dist="38100" dir="2700000" algn="tl">
                    <a:srgbClr val="000000">
                      <a:alpha val="43137"/>
                    </a:srgbClr>
                  </a:outerShdw>
                </a:effectLst>
                <a:latin typeface="Calibri" pitchFamily="34" charset="0"/>
              </a:rPr>
              <a:t>Коллапс возникает у детей с лабильной психикой в ответ на боль, связанную с раной и как реакция на вид крови. Пострадавший с явлениями геморрагического шока бледен, покрыт холодным потом, вялый, просит пить, отмечает сухость во рту. Пульс частый, малого наполнения, АД снижено.</a:t>
            </a:r>
          </a:p>
          <a:p>
            <a:endParaRPr lang="ru-RU" dirty="0"/>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CustomShape 1"/>
          <p:cNvSpPr/>
          <p:nvPr/>
        </p:nvSpPr>
        <p:spPr>
          <a:xfrm>
            <a:off x="395640" y="0"/>
            <a:ext cx="8228520" cy="92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rmAutofit fontScale="85000" lnSpcReduction="10000"/>
          </a:bodyPr>
          <a:lstStyle/>
          <a:p>
            <a:pPr algn="ctr">
              <a:lnSpc>
                <a:spcPct val="100000"/>
              </a:lnSpc>
            </a:pPr>
            <a:r>
              <a:rPr lang="ru-RU" sz="4400" b="1" i="1" strike="noStrike" spc="-1">
                <a:solidFill>
                  <a:srgbClr val="4F6228"/>
                </a:solidFill>
                <a:latin typeface="Calibri"/>
                <a:ea typeface="DejaVu Sans"/>
              </a:rPr>
              <a:t>Способы остановки кровотечений </a:t>
            </a:r>
            <a:endParaRPr lang="ru-RU" sz="4400" b="0" strike="noStrike" spc="-1">
              <a:latin typeface="Arial"/>
            </a:endParaRPr>
          </a:p>
        </p:txBody>
      </p:sp>
      <p:sp>
        <p:nvSpPr>
          <p:cNvPr id="240" name="CustomShape 2"/>
          <p:cNvSpPr/>
          <p:nvPr/>
        </p:nvSpPr>
        <p:spPr>
          <a:xfrm>
            <a:off x="0" y="692696"/>
            <a:ext cx="9144000" cy="3024336"/>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42000" algn="just">
              <a:lnSpc>
                <a:spcPct val="100000"/>
              </a:lnSpc>
              <a:spcBef>
                <a:spcPts val="641"/>
              </a:spcBef>
            </a:pPr>
            <a:r>
              <a:rPr lang="ru-RU" sz="2200" b="1" strike="noStrike" spc="-1" dirty="0" smtClean="0">
                <a:solidFill>
                  <a:srgbClr val="C00000"/>
                </a:solidFill>
                <a:latin typeface="Calibri"/>
                <a:ea typeface="DejaVu Sans"/>
              </a:rPr>
              <a:t>     Артериальное кровотечение </a:t>
            </a:r>
            <a:r>
              <a:rPr lang="ru-RU" sz="2200" b="0" strike="noStrike" spc="-1" dirty="0" smtClean="0">
                <a:solidFill>
                  <a:srgbClr val="C00000"/>
                </a:solidFill>
                <a:latin typeface="Calibri"/>
                <a:ea typeface="DejaVu Sans"/>
              </a:rPr>
              <a:t>из сосудов верхних </a:t>
            </a:r>
            <a:r>
              <a:rPr lang="ru-RU" sz="2200" b="0" strike="noStrike" spc="-1" dirty="0">
                <a:solidFill>
                  <a:srgbClr val="C00000"/>
                </a:solidFill>
                <a:latin typeface="Calibri"/>
                <a:ea typeface="DejaVu Sans"/>
              </a:rPr>
              <a:t>и нижних конечностей останавливают в 2 этапа: вначале прижимают артерию выше места повреждения к подлежащей кости, чтобы прекратить поступление крови к месту повреждения, а затем накладывают стандартный, а в отсутствие его – импровизированный жгут. </a:t>
            </a:r>
            <a:endParaRPr lang="ru-RU" sz="2200" b="0" strike="noStrike" spc="-1" dirty="0">
              <a:latin typeface="Arial"/>
            </a:endParaRPr>
          </a:p>
        </p:txBody>
      </p:sp>
      <p:pic>
        <p:nvPicPr>
          <p:cNvPr id="241" name="Picture 2"/>
          <p:cNvPicPr/>
          <p:nvPr/>
        </p:nvPicPr>
        <p:blipFill>
          <a:blip r:embed="rId2" cstate="print"/>
          <a:stretch/>
        </p:blipFill>
        <p:spPr>
          <a:xfrm>
            <a:off x="4211960" y="2780928"/>
            <a:ext cx="3456384" cy="3672488"/>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p:nvPr>
        </p:nvSpPr>
        <p:spPr>
          <a:xfrm>
            <a:off x="251520" y="260648"/>
            <a:ext cx="5040560" cy="6264696"/>
          </a:xfrm>
        </p:spPr>
        <p:txBody>
          <a:bodyPr>
            <a:normAutofit lnSpcReduction="10000"/>
          </a:bodyPr>
          <a:lstStyle/>
          <a:p>
            <a:pPr algn="just">
              <a:buFont typeface="Wingdings" pitchFamily="2" charset="2"/>
              <a:buChar char="ü"/>
            </a:pPr>
            <a:r>
              <a:rPr lang="ru-RU" sz="2200" dirty="0">
                <a:solidFill>
                  <a:schemeClr val="tx2">
                    <a:lumMod val="50000"/>
                  </a:schemeClr>
                </a:solidFill>
                <a:effectLst>
                  <a:outerShdw blurRad="38100" dist="38100" dir="2700000" algn="tl">
                    <a:srgbClr val="000000">
                      <a:alpha val="43137"/>
                    </a:srgbClr>
                  </a:outerShdw>
                </a:effectLst>
                <a:latin typeface="Calibri" pitchFamily="34" charset="0"/>
              </a:rPr>
              <a:t>Для прижатия плечевой артерии вводят кулак в подмышечную впадину и прижимают руку пострадавшего к туловищу. </a:t>
            </a:r>
          </a:p>
          <a:p>
            <a:pPr algn="just">
              <a:buFont typeface="Wingdings" pitchFamily="2" charset="2"/>
              <a:buChar char="ü"/>
            </a:pPr>
            <a:r>
              <a:rPr lang="ru-RU" sz="2200" dirty="0" smtClean="0">
                <a:solidFill>
                  <a:schemeClr val="tx2">
                    <a:lumMod val="50000"/>
                  </a:schemeClr>
                </a:solidFill>
                <a:effectLst>
                  <a:outerShdw blurRad="38100" dist="38100" dir="2700000" algn="tl">
                    <a:srgbClr val="000000">
                      <a:alpha val="43137"/>
                    </a:srgbClr>
                  </a:outerShdw>
                </a:effectLst>
                <a:latin typeface="Calibri" pitchFamily="34" charset="0"/>
              </a:rPr>
              <a:t>Для </a:t>
            </a:r>
            <a:r>
              <a:rPr lang="ru-RU" sz="2200" dirty="0">
                <a:solidFill>
                  <a:schemeClr val="tx2">
                    <a:lumMod val="50000"/>
                  </a:schemeClr>
                </a:solidFill>
                <a:effectLst>
                  <a:outerShdw blurRad="38100" dist="38100" dir="2700000" algn="tl">
                    <a:srgbClr val="000000">
                      <a:alpha val="43137"/>
                    </a:srgbClr>
                  </a:outerShdw>
                </a:effectLst>
                <a:latin typeface="Calibri" pitchFamily="34" charset="0"/>
              </a:rPr>
              <a:t>прижатия артерий предплечья в локтевой сгиб помещают два бинта и максимально сгибают руку в локтевом суставе. </a:t>
            </a:r>
          </a:p>
          <a:p>
            <a:pPr algn="just">
              <a:buFont typeface="Wingdings" pitchFamily="2" charset="2"/>
              <a:buChar char="ü"/>
            </a:pPr>
            <a:r>
              <a:rPr lang="ru-RU" sz="2200" dirty="0" smtClean="0">
                <a:solidFill>
                  <a:schemeClr val="tx2">
                    <a:lumMod val="50000"/>
                  </a:schemeClr>
                </a:solidFill>
                <a:effectLst>
                  <a:outerShdw blurRad="38100" dist="38100" dir="2700000" algn="tl">
                    <a:srgbClr val="000000">
                      <a:alpha val="43137"/>
                    </a:srgbClr>
                  </a:outerShdw>
                </a:effectLst>
                <a:latin typeface="Calibri" pitchFamily="34" charset="0"/>
              </a:rPr>
              <a:t>Для </a:t>
            </a:r>
            <a:r>
              <a:rPr lang="ru-RU" sz="2200" dirty="0">
                <a:solidFill>
                  <a:schemeClr val="tx2">
                    <a:lumMod val="50000"/>
                  </a:schemeClr>
                </a:solidFill>
                <a:effectLst>
                  <a:outerShdw blurRad="38100" dist="38100" dir="2700000" algn="tl">
                    <a:srgbClr val="000000">
                      <a:alpha val="43137"/>
                    </a:srgbClr>
                  </a:outerShdw>
                </a:effectLst>
                <a:latin typeface="Calibri" pitchFamily="34" charset="0"/>
              </a:rPr>
              <a:t>прекращения кровотечения из бедренной артерии надавливают кулаком на </a:t>
            </a:r>
            <a:r>
              <a:rPr lang="ru-RU" sz="2200" dirty="0" smtClean="0">
                <a:solidFill>
                  <a:schemeClr val="tx2">
                    <a:lumMod val="50000"/>
                  </a:schemeClr>
                </a:solidFill>
                <a:effectLst>
                  <a:outerShdw blurRad="38100" dist="38100" dir="2700000" algn="tl">
                    <a:srgbClr val="000000">
                      <a:alpha val="43137"/>
                    </a:srgbClr>
                  </a:outerShdw>
                </a:effectLst>
                <a:latin typeface="Calibri" pitchFamily="34" charset="0"/>
              </a:rPr>
              <a:t>верхнюю треть бедра </a:t>
            </a:r>
            <a:r>
              <a:rPr lang="ru-RU" sz="2200" dirty="0">
                <a:solidFill>
                  <a:schemeClr val="tx2">
                    <a:lumMod val="50000"/>
                  </a:schemeClr>
                </a:solidFill>
                <a:effectLst>
                  <a:outerShdw blurRad="38100" dist="38100" dir="2700000" algn="tl">
                    <a:srgbClr val="000000">
                      <a:alpha val="43137"/>
                    </a:srgbClr>
                  </a:outerShdw>
                </a:effectLst>
                <a:latin typeface="Calibri" pitchFamily="34" charset="0"/>
              </a:rPr>
              <a:t>в области паховой </a:t>
            </a:r>
            <a:r>
              <a:rPr lang="ru-RU" sz="2200" dirty="0" smtClean="0">
                <a:solidFill>
                  <a:schemeClr val="tx2">
                    <a:lumMod val="50000"/>
                  </a:schemeClr>
                </a:solidFill>
                <a:effectLst>
                  <a:outerShdw blurRad="38100" dist="38100" dir="2700000" algn="tl">
                    <a:srgbClr val="000000">
                      <a:alpha val="43137"/>
                    </a:srgbClr>
                  </a:outerShdw>
                </a:effectLst>
                <a:latin typeface="Calibri" pitchFamily="34" charset="0"/>
              </a:rPr>
              <a:t>связки.</a:t>
            </a:r>
          </a:p>
          <a:p>
            <a:pPr algn="just">
              <a:buFont typeface="Wingdings" pitchFamily="2" charset="2"/>
              <a:buChar char="ü"/>
            </a:pPr>
            <a:r>
              <a:rPr lang="ru-RU" sz="2200" dirty="0" smtClean="0">
                <a:solidFill>
                  <a:schemeClr val="tx2">
                    <a:lumMod val="50000"/>
                  </a:schemeClr>
                </a:solidFill>
                <a:effectLst>
                  <a:outerShdw blurRad="38100" dist="38100" dir="2700000" algn="tl">
                    <a:srgbClr val="000000">
                      <a:alpha val="43137"/>
                    </a:srgbClr>
                  </a:outerShdw>
                </a:effectLst>
                <a:latin typeface="Calibri" pitchFamily="34" charset="0"/>
              </a:rPr>
              <a:t>Для </a:t>
            </a:r>
            <a:r>
              <a:rPr lang="ru-RU" sz="2200" dirty="0">
                <a:solidFill>
                  <a:schemeClr val="tx2">
                    <a:lumMod val="50000"/>
                  </a:schemeClr>
                </a:solidFill>
                <a:effectLst>
                  <a:outerShdw blurRad="38100" dist="38100" dir="2700000" algn="tl">
                    <a:srgbClr val="000000">
                      <a:alpha val="43137"/>
                    </a:srgbClr>
                  </a:outerShdw>
                </a:effectLst>
                <a:latin typeface="Calibri" pitchFamily="34" charset="0"/>
              </a:rPr>
              <a:t>остановки кровотечения из артерий голени и стопы в подколенную область вкладывают два бинта, ногу сгибают максимально в коленном суставе. </a:t>
            </a:r>
            <a:endParaRPr lang="ru-RU" sz="2200" dirty="0" smtClean="0">
              <a:solidFill>
                <a:schemeClr val="tx2">
                  <a:lumMod val="50000"/>
                </a:schemeClr>
              </a:solidFill>
              <a:effectLst>
                <a:outerShdw blurRad="38100" dist="38100" dir="2700000" algn="tl">
                  <a:srgbClr val="000000">
                    <a:alpha val="43137"/>
                  </a:srgbClr>
                </a:outerShdw>
              </a:effectLst>
              <a:latin typeface="Calibri" pitchFamily="34" charset="0"/>
            </a:endParaRPr>
          </a:p>
          <a:p>
            <a:pPr algn="ctr"/>
            <a:r>
              <a:rPr lang="ru-RU" sz="2200" b="1" dirty="0" smtClean="0">
                <a:solidFill>
                  <a:srgbClr val="C00000"/>
                </a:solidFill>
                <a:effectLst>
                  <a:outerShdw blurRad="38100" dist="38100" dir="2700000" algn="tl">
                    <a:srgbClr val="000000">
                      <a:alpha val="43137"/>
                    </a:srgbClr>
                  </a:outerShdw>
                </a:effectLst>
                <a:latin typeface="Calibri" pitchFamily="34" charset="0"/>
              </a:rPr>
              <a:t>После </a:t>
            </a:r>
            <a:r>
              <a:rPr lang="ru-RU" sz="2200" b="1" dirty="0">
                <a:solidFill>
                  <a:srgbClr val="C00000"/>
                </a:solidFill>
                <a:effectLst>
                  <a:outerShdw blurRad="38100" dist="38100" dir="2700000" algn="tl">
                    <a:srgbClr val="000000">
                      <a:alpha val="43137"/>
                    </a:srgbClr>
                  </a:outerShdw>
                </a:effectLst>
                <a:latin typeface="Calibri" pitchFamily="34" charset="0"/>
              </a:rPr>
              <a:t>прижатия артерии приступают к наложению кровоостанавливающего жгута. </a:t>
            </a:r>
          </a:p>
          <a:p>
            <a:endParaRPr lang="ru-RU" dirty="0"/>
          </a:p>
        </p:txBody>
      </p:sp>
      <p:pic>
        <p:nvPicPr>
          <p:cNvPr id="8" name="Picture 3"/>
          <p:cNvPicPr/>
          <p:nvPr/>
        </p:nvPicPr>
        <p:blipFill>
          <a:blip r:embed="rId2" cstate="print"/>
          <a:stretch/>
        </p:blipFill>
        <p:spPr>
          <a:xfrm>
            <a:off x="4932040" y="548680"/>
            <a:ext cx="4211960" cy="5400600"/>
          </a:xfrm>
          <a:prstGeom prst="rect">
            <a:avLst/>
          </a:prstGeom>
          <a:ln>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CustomShape 1"/>
          <p:cNvSpPr/>
          <p:nvPr/>
        </p:nvSpPr>
        <p:spPr>
          <a:xfrm>
            <a:off x="467640" y="0"/>
            <a:ext cx="8228520" cy="848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dirty="0">
                <a:solidFill>
                  <a:srgbClr val="403152"/>
                </a:solidFill>
                <a:latin typeface="Calibri"/>
                <a:ea typeface="DejaVu Sans"/>
              </a:rPr>
              <a:t>Наложение жгута </a:t>
            </a:r>
            <a:endParaRPr lang="ru-RU" sz="4400" b="0" strike="noStrike" spc="-1" dirty="0">
              <a:latin typeface="Arial"/>
            </a:endParaRPr>
          </a:p>
        </p:txBody>
      </p:sp>
      <p:sp>
        <p:nvSpPr>
          <p:cNvPr id="244" name="CustomShape 2"/>
          <p:cNvSpPr/>
          <p:nvPr/>
        </p:nvSpPr>
        <p:spPr>
          <a:xfrm>
            <a:off x="0" y="764704"/>
            <a:ext cx="5292080" cy="6093296"/>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62500" lnSpcReduction="20000"/>
          </a:bodyPr>
          <a:lstStyle/>
          <a:p>
            <a:pPr marL="514440" indent="-513360" algn="ctr">
              <a:lnSpc>
                <a:spcPct val="100000"/>
              </a:lnSpc>
              <a:spcBef>
                <a:spcPts val="641"/>
              </a:spcBef>
              <a:buClr>
                <a:srgbClr val="403152"/>
              </a:buClr>
            </a:pP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Жгут </a:t>
            </a: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накладывают поверх одежды, либо подкладывают под него кусок ткани, марли. </a:t>
            </a:r>
            <a:endPar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endParaRPr>
          </a:p>
          <a:p>
            <a:pPr marL="514440" indent="-513360" algn="ctr">
              <a:lnSpc>
                <a:spcPct val="100000"/>
              </a:lnSpc>
              <a:spcBef>
                <a:spcPts val="641"/>
              </a:spcBef>
              <a:buClr>
                <a:srgbClr val="403152"/>
              </a:buClr>
            </a:pP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Жгут </a:t>
            </a: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подводят под конечность выше места ранения, сильно растягивают и, не уменьшая натяжения, накладывают турами на конечность. Если жгут наложен правильно, то кровотечение из раны прекращается, пульс на периферических артериях исчезает, дистальные отделы конечности бледнеют. </a:t>
            </a:r>
            <a:endPar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endParaRPr>
          </a:p>
          <a:p>
            <a:pPr marL="514440" indent="-513360" algn="ctr">
              <a:lnSpc>
                <a:spcPct val="100000"/>
              </a:lnSpc>
              <a:spcBef>
                <a:spcPts val="641"/>
              </a:spcBef>
              <a:buClr>
                <a:srgbClr val="403152"/>
              </a:buClr>
            </a:pP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Под </a:t>
            </a: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жгут подкладывают записку с указанием времени наложения жгута в часах и минутах. </a:t>
            </a:r>
            <a:endPar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endParaRPr>
          </a:p>
          <a:p>
            <a:pPr marL="514440" indent="-513360" algn="ctr">
              <a:lnSpc>
                <a:spcPct val="100000"/>
              </a:lnSpc>
              <a:spcBef>
                <a:spcPts val="641"/>
              </a:spcBef>
              <a:buClr>
                <a:srgbClr val="403152"/>
              </a:buClr>
            </a:pP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Кроме </a:t>
            </a: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того, время наложения жгута указывают в сопроводительном листе и пациента транспортируют с сопровождающимся в больницу</a:t>
            </a: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a:t>
            </a:r>
          </a:p>
          <a:p>
            <a:pPr marL="514440" indent="-513360" algn="ctr">
              <a:lnSpc>
                <a:spcPct val="100000"/>
              </a:lnSpc>
              <a:spcBef>
                <a:spcPts val="641"/>
              </a:spcBef>
              <a:buClr>
                <a:srgbClr val="403152"/>
              </a:buClr>
            </a:pP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 </a:t>
            </a: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Во время транспортировки, если время затянулось, через час нужно ослабить жгут на 5 минут, затем снова затянуть.</a:t>
            </a:r>
          </a:p>
          <a:p>
            <a:pPr marL="514440" indent="-513360" algn="ctr">
              <a:lnSpc>
                <a:spcPct val="100000"/>
              </a:lnSpc>
              <a:spcBef>
                <a:spcPts val="641"/>
              </a:spcBef>
              <a:buClr>
                <a:srgbClr val="403152"/>
              </a:buClr>
              <a:buFont typeface="Arial"/>
              <a:buAutoNum type="arabicPeriod"/>
            </a:pPr>
            <a:endParaRPr lang="ru-RU" sz="3200" b="0" strike="noStrike" spc="-1" dirty="0" smtClean="0">
              <a:latin typeface="Arial"/>
            </a:endParaRPr>
          </a:p>
          <a:p>
            <a:pPr algn="ctr">
              <a:lnSpc>
                <a:spcPct val="100000"/>
              </a:lnSpc>
              <a:spcBef>
                <a:spcPts val="641"/>
              </a:spcBef>
            </a:pPr>
            <a:endParaRPr lang="ru-RU" sz="3200" b="0" strike="noStrike" spc="-1" dirty="0">
              <a:latin typeface="Arial"/>
            </a:endParaRPr>
          </a:p>
          <a:p>
            <a:pPr algn="ctr">
              <a:lnSpc>
                <a:spcPct val="100000"/>
              </a:lnSpc>
              <a:spcBef>
                <a:spcPts val="641"/>
              </a:spcBef>
            </a:pPr>
            <a:endParaRPr lang="ru-RU" sz="3200" b="0" strike="noStrike" spc="-1" dirty="0">
              <a:latin typeface="Arial"/>
            </a:endParaRPr>
          </a:p>
        </p:txBody>
      </p:sp>
      <p:pic>
        <p:nvPicPr>
          <p:cNvPr id="245" name="Picture 2"/>
          <p:cNvPicPr/>
          <p:nvPr/>
        </p:nvPicPr>
        <p:blipFill>
          <a:blip r:embed="rId2" cstate="print"/>
          <a:stretch/>
        </p:blipFill>
        <p:spPr>
          <a:xfrm>
            <a:off x="5220000" y="1052640"/>
            <a:ext cx="3239280" cy="479160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 name="Picture 4"/>
          <p:cNvPicPr/>
          <p:nvPr/>
        </p:nvPicPr>
        <p:blipFill>
          <a:blip r:embed="rId2" cstate="print"/>
          <a:stretch/>
        </p:blipFill>
        <p:spPr>
          <a:xfrm>
            <a:off x="251520" y="1988840"/>
            <a:ext cx="4824424" cy="3888336"/>
          </a:xfrm>
          <a:prstGeom prst="rect">
            <a:avLst/>
          </a:prstGeom>
          <a:ln>
            <a:noFill/>
          </a:ln>
          <a:effectLst>
            <a:softEdge rad="112500"/>
          </a:effectLst>
        </p:spPr>
      </p:pic>
      <p:sp>
        <p:nvSpPr>
          <p:cNvPr id="157" name="CustomShape 1"/>
          <p:cNvSpPr/>
          <p:nvPr/>
        </p:nvSpPr>
        <p:spPr>
          <a:xfrm>
            <a:off x="251640" y="260640"/>
            <a:ext cx="3994920" cy="1141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rmAutofit fontScale="92500" lnSpcReduction="20000"/>
          </a:bodyPr>
          <a:lstStyle/>
          <a:p>
            <a:pPr algn="ctr">
              <a:lnSpc>
                <a:spcPct val="100000"/>
              </a:lnSpc>
            </a:pPr>
            <a:r>
              <a:rPr lang="ru-RU" sz="4400" b="1" i="1" strike="noStrike" spc="-1">
                <a:solidFill>
                  <a:srgbClr val="002060"/>
                </a:solidFill>
                <a:latin typeface="Calibri"/>
                <a:ea typeface="DejaVu Sans"/>
              </a:rPr>
              <a:t>Ушиб мягких тканей</a:t>
            </a:r>
            <a:endParaRPr lang="ru-RU" sz="4400" b="0" strike="noStrike" spc="-1">
              <a:latin typeface="Arial"/>
            </a:endParaRPr>
          </a:p>
        </p:txBody>
      </p:sp>
      <p:sp>
        <p:nvSpPr>
          <p:cNvPr id="158" name="CustomShape 2"/>
          <p:cNvSpPr/>
          <p:nvPr/>
        </p:nvSpPr>
        <p:spPr>
          <a:xfrm>
            <a:off x="3852000" y="332640"/>
            <a:ext cx="5049720" cy="2375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77500" lnSpcReduction="20000"/>
          </a:bodyPr>
          <a:lstStyle/>
          <a:p>
            <a:pPr marL="343080" indent="-342000" algn="ctr">
              <a:lnSpc>
                <a:spcPct val="100000"/>
              </a:lnSpc>
              <a:spcBef>
                <a:spcPts val="641"/>
              </a:spcBef>
            </a:pPr>
            <a:r>
              <a:rPr lang="ru-RU" sz="3200" b="0" strike="noStrike" spc="-1" dirty="0">
                <a:solidFill>
                  <a:srgbClr val="002060"/>
                </a:solidFill>
                <a:latin typeface="Calibri"/>
                <a:ea typeface="DejaVu Sans"/>
              </a:rPr>
              <a:t> - закрытое повреждение тканей и органов без  нарушения целостности и  их структуры. Ушибы мягких тканей у детей среди других травм встречаются в 28% случаев. </a:t>
            </a:r>
            <a:endParaRPr lang="ru-RU" sz="3200" b="0" strike="noStrike" spc="-1" dirty="0">
              <a:latin typeface="Arial"/>
            </a:endParaRPr>
          </a:p>
        </p:txBody>
      </p:sp>
      <p:sp>
        <p:nvSpPr>
          <p:cNvPr id="5" name="TextBox 4"/>
          <p:cNvSpPr txBox="1"/>
          <p:nvPr/>
        </p:nvSpPr>
        <p:spPr>
          <a:xfrm>
            <a:off x="4679504" y="2420888"/>
            <a:ext cx="4464496" cy="5539978"/>
          </a:xfrm>
          <a:prstGeom prst="rect">
            <a:avLst/>
          </a:prstGeom>
          <a:noFill/>
        </p:spPr>
        <p:txBody>
          <a:bodyPr wrap="square" rtlCol="0">
            <a:spAutoFit/>
          </a:bodyPr>
          <a:lstStyle/>
          <a:p>
            <a:pPr algn="ctr"/>
            <a:r>
              <a:rPr lang="ru-RU" sz="2400" dirty="0" smtClean="0">
                <a:solidFill>
                  <a:schemeClr val="tx2">
                    <a:lumMod val="75000"/>
                  </a:schemeClr>
                </a:solidFill>
                <a:effectLst>
                  <a:outerShdw blurRad="38100" dist="38100" dir="2700000" algn="tl">
                    <a:srgbClr val="000000">
                      <a:alpha val="43137"/>
                    </a:srgbClr>
                  </a:outerShdw>
                </a:effectLst>
                <a:latin typeface="Calibri" pitchFamily="34" charset="0"/>
              </a:rPr>
              <a:t>Понятие «ушиб» объединяет травмы мягких тканей различной локализации и разной распространенности. Глубина повреждения может варьировать от уровня дермы и подкожной клетчатки до надкостницы. Она зависит от силы удара, его направления, характера травмирующего предмета и локализации ушиба. </a:t>
            </a:r>
            <a:endParaRPr lang="ru-RU" sz="2400" dirty="0" smtClean="0">
              <a:solidFill>
                <a:schemeClr val="tx2">
                  <a:lumMod val="75000"/>
                </a:schemeClr>
              </a:solidFill>
              <a:effectLst>
                <a:outerShdw blurRad="38100" dist="38100" dir="2700000" algn="tl">
                  <a:srgbClr val="000000">
                    <a:alpha val="43137"/>
                  </a:srgbClr>
                </a:outerShdw>
              </a:effectLst>
              <a:latin typeface="Calibri" pitchFamily="34" charset="0"/>
            </a:endParaRPr>
          </a:p>
          <a:p>
            <a:endParaRPr lang="ru-RU" dirty="0" smtClean="0"/>
          </a:p>
          <a:p>
            <a:endParaRPr lang="ru-RU" dirty="0" smtClean="0"/>
          </a:p>
          <a:p>
            <a:endParaRPr lang="ru-RU" dirty="0" smtClean="0"/>
          </a:p>
          <a:p>
            <a:endParaRPr lang="ru-RU" dirty="0" smtClean="0"/>
          </a:p>
          <a:p>
            <a:endParaRPr lang="ru-RU" dirty="0"/>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CustomShape 1"/>
          <p:cNvSpPr/>
          <p:nvPr/>
        </p:nvSpPr>
        <p:spPr>
          <a:xfrm>
            <a:off x="251640" y="0"/>
            <a:ext cx="8685720" cy="979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2800" b="1" i="1" strike="noStrike" spc="-1">
                <a:solidFill>
                  <a:srgbClr val="4F6228"/>
                </a:solidFill>
                <a:latin typeface="Calibri"/>
                <a:ea typeface="DejaVu Sans"/>
              </a:rPr>
              <a:t>Ошибки и осложнения при наложении жгута </a:t>
            </a:r>
            <a:endParaRPr lang="ru-RU" sz="2800" b="0" strike="noStrike" spc="-1">
              <a:latin typeface="Arial"/>
            </a:endParaRPr>
          </a:p>
        </p:txBody>
      </p:sp>
      <p:sp>
        <p:nvSpPr>
          <p:cNvPr id="247" name="CustomShape 2"/>
          <p:cNvSpPr/>
          <p:nvPr/>
        </p:nvSpPr>
        <p:spPr>
          <a:xfrm>
            <a:off x="395640" y="764640"/>
            <a:ext cx="8496000" cy="2591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lnSpcReduction="10000"/>
          </a:bodyPr>
          <a:lstStyle/>
          <a:p>
            <a:pPr marL="343080" indent="-342000">
              <a:lnSpc>
                <a:spcPct val="100000"/>
              </a:lnSpc>
              <a:spcBef>
                <a:spcPts val="479"/>
              </a:spcBef>
            </a:pPr>
            <a:r>
              <a:rPr lang="ru-RU" sz="2400" b="0" strike="noStrike" spc="-1" dirty="0">
                <a:solidFill>
                  <a:srgbClr val="4F6228"/>
                </a:solidFill>
                <a:effectLst>
                  <a:outerShdw blurRad="38100" dist="38100" dir="2700000" algn="tl">
                    <a:srgbClr val="000000">
                      <a:alpha val="43137"/>
                    </a:srgbClr>
                  </a:outerShdw>
                </a:effectLst>
                <a:latin typeface="Calibri"/>
                <a:ea typeface="DejaVu Sans"/>
              </a:rPr>
              <a:t>    </a:t>
            </a:r>
            <a:r>
              <a:rPr lang="ru-RU" sz="2400" b="0" strike="noStrike" spc="-1" dirty="0" smtClean="0">
                <a:solidFill>
                  <a:srgbClr val="4F6228"/>
                </a:solidFill>
                <a:effectLst>
                  <a:outerShdw blurRad="38100" dist="38100" dir="2700000" algn="tl">
                    <a:srgbClr val="000000">
                      <a:alpha val="43137"/>
                    </a:srgbClr>
                  </a:outerShdw>
                </a:effectLst>
                <a:latin typeface="Calibri"/>
                <a:ea typeface="DejaVu Sans"/>
              </a:rPr>
              <a:t> 1 </a:t>
            </a:r>
            <a:r>
              <a:rPr lang="ru-RU" sz="2400" b="0" strike="noStrike" spc="-1" dirty="0">
                <a:solidFill>
                  <a:srgbClr val="4F6228"/>
                </a:solidFill>
                <a:effectLst>
                  <a:outerShdw blurRad="38100" dist="38100" dir="2700000" algn="tl">
                    <a:srgbClr val="000000">
                      <a:alpha val="43137"/>
                    </a:srgbClr>
                  </a:outerShdw>
                </a:effectLst>
                <a:latin typeface="Calibri"/>
                <a:ea typeface="DejaVu Sans"/>
              </a:rPr>
              <a:t>– слишком слабое затягивание жгута вызывает передавливание только вен, в результате чего кровотечение из раны усиливается;</a:t>
            </a:r>
            <a:endParaRPr lang="ru-RU" sz="2400" b="0" strike="noStrike" spc="-1" dirty="0">
              <a:effectLst>
                <a:outerShdw blurRad="38100" dist="38100" dir="2700000" algn="tl">
                  <a:srgbClr val="000000">
                    <a:alpha val="43137"/>
                  </a:srgbClr>
                </a:outerShdw>
              </a:effectLst>
              <a:latin typeface="Arial"/>
            </a:endParaRPr>
          </a:p>
          <a:p>
            <a:pPr marL="343080" indent="-342000">
              <a:lnSpc>
                <a:spcPct val="100000"/>
              </a:lnSpc>
              <a:spcBef>
                <a:spcPts val="479"/>
              </a:spcBef>
            </a:pPr>
            <a:r>
              <a:rPr lang="ru-RU" sz="2400" b="0" strike="noStrike" spc="-1" dirty="0">
                <a:solidFill>
                  <a:srgbClr val="4F6228"/>
                </a:solidFill>
                <a:effectLst>
                  <a:outerShdw blurRad="38100" dist="38100" dir="2700000" algn="tl">
                    <a:srgbClr val="000000">
                      <a:alpha val="43137"/>
                    </a:srgbClr>
                  </a:outerShdw>
                </a:effectLst>
                <a:latin typeface="Calibri"/>
                <a:ea typeface="DejaVu Sans"/>
              </a:rPr>
              <a:t> </a:t>
            </a:r>
            <a:r>
              <a:rPr lang="ru-RU" sz="2400" b="0" strike="noStrike" spc="-1" dirty="0" smtClean="0">
                <a:solidFill>
                  <a:srgbClr val="4F6228"/>
                </a:solidFill>
                <a:effectLst>
                  <a:outerShdw blurRad="38100" dist="38100" dir="2700000" algn="tl">
                    <a:srgbClr val="000000">
                      <a:alpha val="43137"/>
                    </a:srgbClr>
                  </a:outerShdw>
                </a:effectLst>
                <a:latin typeface="Calibri"/>
                <a:ea typeface="DejaVu Sans"/>
              </a:rPr>
              <a:t>    2 </a:t>
            </a:r>
            <a:r>
              <a:rPr lang="ru-RU" sz="2400" b="0" strike="noStrike" spc="-1" dirty="0">
                <a:solidFill>
                  <a:srgbClr val="4F6228"/>
                </a:solidFill>
                <a:effectLst>
                  <a:outerShdw blurRad="38100" dist="38100" dir="2700000" algn="tl">
                    <a:srgbClr val="000000">
                      <a:alpha val="43137"/>
                    </a:srgbClr>
                  </a:outerShdw>
                </a:effectLst>
                <a:latin typeface="Calibri"/>
                <a:ea typeface="DejaVu Sans"/>
              </a:rPr>
              <a:t>– слишком сильное затягивание жгута, особенно на плече, может вызвать парестезии, нарушение двигательных функций периферических отделов конечности, вследствие повреждения нервных стволов; </a:t>
            </a:r>
            <a:endParaRPr lang="ru-RU" sz="2400" b="0" strike="noStrike" spc="-1" dirty="0">
              <a:effectLst>
                <a:outerShdw blurRad="38100" dist="38100" dir="2700000" algn="tl">
                  <a:srgbClr val="000000">
                    <a:alpha val="43137"/>
                  </a:srgbClr>
                </a:outerShdw>
              </a:effectLst>
              <a:latin typeface="Arial"/>
            </a:endParaRPr>
          </a:p>
        </p:txBody>
      </p:sp>
      <p:pic>
        <p:nvPicPr>
          <p:cNvPr id="248" name="Picture 2"/>
          <p:cNvPicPr/>
          <p:nvPr/>
        </p:nvPicPr>
        <p:blipFill>
          <a:blip r:embed="rId2" cstate="print"/>
          <a:stretch/>
        </p:blipFill>
        <p:spPr>
          <a:xfrm>
            <a:off x="539640" y="3429000"/>
            <a:ext cx="4620240" cy="3067920"/>
          </a:xfrm>
          <a:prstGeom prst="rect">
            <a:avLst/>
          </a:prstGeom>
          <a:ln>
            <a:noFill/>
          </a:ln>
          <a:effectLst>
            <a:softEdge rad="112500"/>
          </a:effectLst>
        </p:spPr>
      </p:pic>
      <p:sp>
        <p:nvSpPr>
          <p:cNvPr id="249" name="CustomShape 3"/>
          <p:cNvSpPr/>
          <p:nvPr/>
        </p:nvSpPr>
        <p:spPr>
          <a:xfrm>
            <a:off x="5220000" y="3357000"/>
            <a:ext cx="3671280" cy="3381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ru-RU" sz="2400" b="0" strike="noStrike" spc="-1" dirty="0">
                <a:solidFill>
                  <a:srgbClr val="4F6228"/>
                </a:solidFill>
                <a:effectLst>
                  <a:outerShdw blurRad="38100" dist="38100" dir="2700000" algn="tl">
                    <a:srgbClr val="000000">
                      <a:alpha val="43137"/>
                    </a:srgbClr>
                  </a:outerShdw>
                </a:effectLst>
                <a:latin typeface="Calibri"/>
                <a:ea typeface="DejaVu Sans"/>
              </a:rPr>
              <a:t>3 – резкие боли под жгутом, отмечаются при его наложении непосредственно на кожу. Они, как правило, возникают через 40-60 минут после наложения жгута, вследствие местной ишемии.</a:t>
            </a:r>
            <a:endParaRPr lang="ru-RU" sz="2400" b="0" strike="noStrike" spc="-1" dirty="0">
              <a:effectLst>
                <a:outerShdw blurRad="38100" dist="38100" dir="2700000" algn="tl">
                  <a:srgbClr val="000000">
                    <a:alpha val="43137"/>
                  </a:srgbClr>
                </a:outerShdw>
              </a:effectLst>
              <a:latin typeface="Arial"/>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повязка-мар-и-нога-обрабатывая-ушиб-ноги-пациентов-с-повязкой-85463430.jpg"/>
          <p:cNvPicPr>
            <a:picLocks noChangeAspect="1" noChangeArrowheads="1"/>
          </p:cNvPicPr>
          <p:nvPr/>
        </p:nvPicPr>
        <p:blipFill>
          <a:blip r:embed="rId2" cstate="print"/>
          <a:srcRect/>
          <a:stretch>
            <a:fillRect/>
          </a:stretch>
        </p:blipFill>
        <p:spPr bwMode="auto">
          <a:xfrm>
            <a:off x="4067944" y="3214524"/>
            <a:ext cx="4814664" cy="3206642"/>
          </a:xfrm>
          <a:prstGeom prst="rect">
            <a:avLst/>
          </a:prstGeom>
          <a:ln>
            <a:noFill/>
          </a:ln>
          <a:effectLst>
            <a:softEdge rad="112500"/>
          </a:effectLst>
        </p:spPr>
      </p:pic>
      <p:sp>
        <p:nvSpPr>
          <p:cNvPr id="3" name="Подзаголовок 2"/>
          <p:cNvSpPr>
            <a:spLocks noGrp="1"/>
          </p:cNvSpPr>
          <p:nvPr>
            <p:ph type="subTitle"/>
          </p:nvPr>
        </p:nvSpPr>
        <p:spPr>
          <a:xfrm>
            <a:off x="179512" y="476672"/>
            <a:ext cx="8568952" cy="3168352"/>
          </a:xfrm>
        </p:spPr>
        <p:txBody>
          <a:bodyPr>
            <a:normAutofit lnSpcReduction="10000"/>
          </a:bodyPr>
          <a:lstStyle/>
          <a:p>
            <a:pPr algn="ctr"/>
            <a:r>
              <a:rPr lang="ru-RU" sz="2800" dirty="0">
                <a:solidFill>
                  <a:schemeClr val="tx2">
                    <a:lumMod val="50000"/>
                  </a:schemeClr>
                </a:solidFill>
                <a:effectLst>
                  <a:outerShdw blurRad="38100" dist="38100" dir="2700000" algn="tl">
                    <a:srgbClr val="000000">
                      <a:alpha val="43137"/>
                    </a:srgbClr>
                  </a:outerShdw>
                </a:effectLst>
                <a:latin typeface="Calibri" pitchFamily="34" charset="0"/>
              </a:rPr>
              <a:t>Кровотечение из артерий кисти и стопы не требует наложения жгута. Достаточно тугой повязки с валиком из бинта в месте раны, придать конечности возвышенное положение. Кровотечение из пальцевых артерий также останавливают тугой давящей повязкой. Артериальное кровотечение в области волосистой части головы, на шее и туловище останавливают путем тугой тампонады раны. </a:t>
            </a:r>
          </a:p>
          <a:p>
            <a:endParaRPr lang="ru-R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CustomShape 1"/>
          <p:cNvSpPr/>
          <p:nvPr/>
        </p:nvSpPr>
        <p:spPr>
          <a:xfrm>
            <a:off x="0" y="0"/>
            <a:ext cx="9142920" cy="907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rmAutofit fontScale="85000" lnSpcReduction="10000"/>
          </a:bodyPr>
          <a:lstStyle/>
          <a:p>
            <a:pPr algn="ctr">
              <a:lnSpc>
                <a:spcPct val="100000"/>
              </a:lnSpc>
            </a:pPr>
            <a:r>
              <a:rPr lang="ru-RU" sz="4400" b="1" i="1" strike="noStrike" spc="-1">
                <a:solidFill>
                  <a:srgbClr val="10243E"/>
                </a:solidFill>
                <a:latin typeface="Calibri"/>
                <a:ea typeface="DejaVu Sans"/>
              </a:rPr>
              <a:t>Венозное и капиллярное кровотечение </a:t>
            </a:r>
            <a:endParaRPr lang="ru-RU" sz="4400" b="0" strike="noStrike" spc="-1">
              <a:latin typeface="Arial"/>
            </a:endParaRPr>
          </a:p>
        </p:txBody>
      </p:sp>
      <p:sp>
        <p:nvSpPr>
          <p:cNvPr id="251" name="CustomShape 2"/>
          <p:cNvSpPr/>
          <p:nvPr/>
        </p:nvSpPr>
        <p:spPr>
          <a:xfrm>
            <a:off x="0" y="836640"/>
            <a:ext cx="5146920" cy="4536576"/>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92500" lnSpcReduction="20000"/>
          </a:bodyPr>
          <a:lstStyle/>
          <a:p>
            <a:pPr marL="514440" indent="-513360">
              <a:lnSpc>
                <a:spcPct val="100000"/>
              </a:lnSpc>
              <a:spcBef>
                <a:spcPts val="720"/>
              </a:spcBef>
              <a:buClr>
                <a:srgbClr val="10243E"/>
              </a:buClr>
              <a:buFont typeface="Arial"/>
              <a:buAutoNum type="arabicPeriod"/>
            </a:pPr>
            <a:r>
              <a:rPr lang="ru-RU" sz="3600" b="0" strike="noStrike" spc="-1" dirty="0">
                <a:solidFill>
                  <a:srgbClr val="10243E"/>
                </a:solidFill>
                <a:latin typeface="Calibri"/>
                <a:ea typeface="DejaVu Sans"/>
              </a:rPr>
              <a:t>Обработать рану антисептиком (3% раствор перекиси водорода);</a:t>
            </a:r>
            <a:endParaRPr lang="ru-RU" sz="3600" b="0" strike="noStrike" spc="-1" dirty="0">
              <a:latin typeface="Arial"/>
            </a:endParaRPr>
          </a:p>
          <a:p>
            <a:pPr marL="514440" indent="-513360">
              <a:lnSpc>
                <a:spcPct val="100000"/>
              </a:lnSpc>
              <a:spcBef>
                <a:spcPts val="720"/>
              </a:spcBef>
              <a:buClr>
                <a:srgbClr val="10243E"/>
              </a:buClr>
              <a:buFont typeface="Arial"/>
              <a:buAutoNum type="arabicPeriod"/>
            </a:pPr>
            <a:r>
              <a:rPr lang="ru-RU" sz="3600" b="0" strike="noStrike" spc="-1" dirty="0">
                <a:solidFill>
                  <a:srgbClr val="10243E"/>
                </a:solidFill>
                <a:latin typeface="Calibri"/>
                <a:ea typeface="DejaVu Sans"/>
              </a:rPr>
              <a:t>Обработать рану раствором бриллиантового зеленого или йода;</a:t>
            </a:r>
            <a:endParaRPr lang="ru-RU" sz="3600" b="0" strike="noStrike" spc="-1" dirty="0">
              <a:latin typeface="Arial"/>
            </a:endParaRPr>
          </a:p>
          <a:p>
            <a:pPr marL="514440" indent="-513360">
              <a:lnSpc>
                <a:spcPct val="100000"/>
              </a:lnSpc>
              <a:spcBef>
                <a:spcPts val="720"/>
              </a:spcBef>
              <a:buClr>
                <a:srgbClr val="10243E"/>
              </a:buClr>
              <a:buFont typeface="Arial"/>
              <a:buAutoNum type="arabicPeriod"/>
            </a:pPr>
            <a:r>
              <a:rPr lang="ru-RU" sz="3600" b="0" strike="noStrike" spc="-1" dirty="0">
                <a:solidFill>
                  <a:srgbClr val="10243E"/>
                </a:solidFill>
                <a:latin typeface="Calibri"/>
                <a:ea typeface="DejaVu Sans"/>
              </a:rPr>
              <a:t>Наложить чистую, давящую повязку. </a:t>
            </a:r>
            <a:endParaRPr lang="ru-RU" sz="3600" b="0" strike="noStrike" spc="-1" dirty="0">
              <a:latin typeface="Arial"/>
            </a:endParaRPr>
          </a:p>
        </p:txBody>
      </p:sp>
      <p:pic>
        <p:nvPicPr>
          <p:cNvPr id="252" name="Picture 2"/>
          <p:cNvPicPr/>
          <p:nvPr/>
        </p:nvPicPr>
        <p:blipFill>
          <a:blip r:embed="rId2" cstate="print"/>
          <a:stretch/>
        </p:blipFill>
        <p:spPr>
          <a:xfrm>
            <a:off x="4932000" y="1124640"/>
            <a:ext cx="4165200" cy="496764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CustomShape 1"/>
          <p:cNvSpPr/>
          <p:nvPr/>
        </p:nvSpPr>
        <p:spPr>
          <a:xfrm>
            <a:off x="539640" y="0"/>
            <a:ext cx="8228520" cy="835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984807"/>
                </a:solidFill>
                <a:latin typeface="Calibri"/>
                <a:ea typeface="DejaVu Sans"/>
              </a:rPr>
              <a:t>Носовое кровотечение </a:t>
            </a:r>
            <a:endParaRPr lang="ru-RU" sz="4400" b="0" strike="noStrike" spc="-1">
              <a:latin typeface="Arial"/>
            </a:endParaRPr>
          </a:p>
        </p:txBody>
      </p:sp>
      <p:sp>
        <p:nvSpPr>
          <p:cNvPr id="254" name="CustomShape 2"/>
          <p:cNvSpPr/>
          <p:nvPr/>
        </p:nvSpPr>
        <p:spPr>
          <a:xfrm>
            <a:off x="251640" y="836640"/>
            <a:ext cx="4761720" cy="1971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marL="343080" indent="-342000">
              <a:lnSpc>
                <a:spcPct val="100000"/>
              </a:lnSpc>
              <a:spcBef>
                <a:spcPts val="561"/>
              </a:spcBef>
              <a:buClr>
                <a:srgbClr val="984807"/>
              </a:buClr>
              <a:buFont typeface="Wingdings" charset="2"/>
              <a:buChar char=""/>
            </a:pPr>
            <a:r>
              <a:rPr lang="ru-RU" sz="2800" b="1" strike="noStrike" spc="-1">
                <a:solidFill>
                  <a:srgbClr val="984807"/>
                </a:solidFill>
                <a:latin typeface="Calibri"/>
                <a:ea typeface="DejaVu Sans"/>
              </a:rPr>
              <a:t>Травма головы</a:t>
            </a:r>
            <a:endParaRPr lang="ru-RU" sz="2800" b="0" strike="noStrike" spc="-1">
              <a:latin typeface="Arial"/>
            </a:endParaRPr>
          </a:p>
          <a:p>
            <a:pPr marL="343080" indent="-342000">
              <a:lnSpc>
                <a:spcPct val="100000"/>
              </a:lnSpc>
              <a:spcBef>
                <a:spcPts val="561"/>
              </a:spcBef>
              <a:buClr>
                <a:srgbClr val="984807"/>
              </a:buClr>
              <a:buFont typeface="Wingdings" charset="2"/>
              <a:buChar char=""/>
            </a:pPr>
            <a:r>
              <a:rPr lang="ru-RU" sz="2800" b="1" strike="noStrike" spc="-1">
                <a:solidFill>
                  <a:srgbClr val="984807"/>
                </a:solidFill>
                <a:latin typeface="Calibri"/>
                <a:ea typeface="DejaVu Sans"/>
              </a:rPr>
              <a:t>Повышенное АД </a:t>
            </a:r>
            <a:endParaRPr lang="ru-RU" sz="2800" b="0" strike="noStrike" spc="-1">
              <a:latin typeface="Arial"/>
            </a:endParaRPr>
          </a:p>
          <a:p>
            <a:pPr marL="343080" indent="-342000">
              <a:lnSpc>
                <a:spcPct val="100000"/>
              </a:lnSpc>
              <a:spcBef>
                <a:spcPts val="561"/>
              </a:spcBef>
              <a:buClr>
                <a:srgbClr val="984807"/>
              </a:buClr>
              <a:buFont typeface="Wingdings" charset="2"/>
              <a:buChar char=""/>
            </a:pPr>
            <a:r>
              <a:rPr lang="ru-RU" sz="2800" b="1" strike="noStrike" spc="-1">
                <a:solidFill>
                  <a:srgbClr val="984807"/>
                </a:solidFill>
                <a:latin typeface="Calibri"/>
                <a:ea typeface="DejaVu Sans"/>
              </a:rPr>
              <a:t>Перегрев тела </a:t>
            </a:r>
            <a:endParaRPr lang="ru-RU" sz="2800" b="0" strike="noStrike" spc="-1">
              <a:latin typeface="Arial"/>
            </a:endParaRPr>
          </a:p>
        </p:txBody>
      </p:sp>
      <p:sp>
        <p:nvSpPr>
          <p:cNvPr id="255" name="CustomShape 3"/>
          <p:cNvSpPr/>
          <p:nvPr/>
        </p:nvSpPr>
        <p:spPr>
          <a:xfrm>
            <a:off x="539640" y="3429000"/>
            <a:ext cx="8604360" cy="342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77500" lnSpcReduction="20000"/>
          </a:bodyPr>
          <a:lstStyle/>
          <a:p>
            <a:pPr marL="343080" indent="-342000">
              <a:spcBef>
                <a:spcPts val="561"/>
              </a:spcBef>
              <a:buClr>
                <a:srgbClr val="984807"/>
              </a:buClr>
              <a:buFont typeface="Wingdings" pitchFamily="2" charset="2"/>
              <a:buChar char="ü"/>
            </a:pPr>
            <a:r>
              <a:rPr lang="ru-RU" sz="2800" dirty="0" smtClean="0"/>
              <a:t> </a:t>
            </a:r>
            <a:r>
              <a:rPr lang="ru-RU" sz="2800" dirty="0" smtClean="0">
                <a:solidFill>
                  <a:schemeClr val="accent6">
                    <a:lumMod val="50000"/>
                  </a:schemeClr>
                </a:solidFill>
                <a:effectLst>
                  <a:outerShdw blurRad="38100" dist="38100" dir="2700000" algn="tl">
                    <a:srgbClr val="000000">
                      <a:alpha val="43137"/>
                    </a:srgbClr>
                  </a:outerShdw>
                </a:effectLst>
              </a:rPr>
              <a:t>Успокоит больного; </a:t>
            </a:r>
          </a:p>
          <a:p>
            <a:pPr marL="343080" indent="-342000">
              <a:spcBef>
                <a:spcPts val="561"/>
              </a:spcBef>
              <a:buClr>
                <a:srgbClr val="984807"/>
              </a:buClr>
              <a:buFont typeface="Wingdings" pitchFamily="2" charset="2"/>
              <a:buChar char="ü"/>
            </a:pPr>
            <a:r>
              <a:rPr lang="ru-RU" sz="2800" dirty="0" smtClean="0">
                <a:solidFill>
                  <a:schemeClr val="accent6">
                    <a:lumMod val="50000"/>
                  </a:schemeClr>
                </a:solidFill>
                <a:effectLst>
                  <a:outerShdw blurRad="38100" dist="38100" dir="2700000" algn="tl">
                    <a:srgbClr val="000000">
                      <a:alpha val="43137"/>
                    </a:srgbClr>
                  </a:outerShdw>
                </a:effectLst>
              </a:rPr>
              <a:t>Усадить </a:t>
            </a:r>
            <a:r>
              <a:rPr lang="ru-RU" sz="2800" dirty="0" smtClean="0">
                <a:solidFill>
                  <a:schemeClr val="accent6">
                    <a:lumMod val="50000"/>
                  </a:schemeClr>
                </a:solidFill>
                <a:effectLst>
                  <a:outerShdw blurRad="38100" dist="38100" dir="2700000" algn="tl">
                    <a:srgbClr val="000000">
                      <a:alpha val="43137"/>
                    </a:srgbClr>
                  </a:outerShdw>
                </a:effectLst>
              </a:rPr>
              <a:t>его несколько наклонив голову вперед; </a:t>
            </a:r>
          </a:p>
          <a:p>
            <a:pPr marL="343080" indent="-342000">
              <a:spcBef>
                <a:spcPts val="561"/>
              </a:spcBef>
              <a:buClr>
                <a:srgbClr val="984807"/>
              </a:buClr>
              <a:buFont typeface="Wingdings" pitchFamily="2" charset="2"/>
              <a:buChar char="ü"/>
            </a:pPr>
            <a:r>
              <a:rPr lang="ru-RU" sz="2800" dirty="0" smtClean="0">
                <a:solidFill>
                  <a:schemeClr val="accent6">
                    <a:lumMod val="50000"/>
                  </a:schemeClr>
                </a:solidFill>
                <a:effectLst>
                  <a:outerShdw blurRad="38100" dist="38100" dir="2700000" algn="tl">
                    <a:srgbClr val="000000">
                      <a:alpha val="43137"/>
                    </a:srgbClr>
                  </a:outerShdw>
                </a:effectLst>
              </a:rPr>
              <a:t> </a:t>
            </a:r>
            <a:r>
              <a:rPr lang="ru-RU" sz="2800" dirty="0" smtClean="0">
                <a:solidFill>
                  <a:schemeClr val="accent6">
                    <a:lumMod val="50000"/>
                  </a:schemeClr>
                </a:solidFill>
                <a:effectLst>
                  <a:outerShdw blurRad="38100" dist="38100" dir="2700000" algn="tl">
                    <a:srgbClr val="000000">
                      <a:alpha val="43137"/>
                    </a:srgbClr>
                  </a:outerShdw>
                </a:effectLst>
              </a:rPr>
              <a:t>При невозможности усадить больного, его уложить на бок или живот, что предупреждает попадание крови в живот и легкие; </a:t>
            </a:r>
            <a:endParaRPr lang="ru-RU" sz="2800" dirty="0" smtClean="0">
              <a:solidFill>
                <a:schemeClr val="accent6">
                  <a:lumMod val="50000"/>
                </a:schemeClr>
              </a:solidFill>
              <a:effectLst>
                <a:outerShdw blurRad="38100" dist="38100" dir="2700000" algn="tl">
                  <a:srgbClr val="000000">
                    <a:alpha val="43137"/>
                  </a:srgbClr>
                </a:outerShdw>
              </a:effectLst>
            </a:endParaRPr>
          </a:p>
          <a:p>
            <a:pPr marL="343080" indent="-342000">
              <a:spcBef>
                <a:spcPts val="561"/>
              </a:spcBef>
              <a:buClr>
                <a:srgbClr val="984807"/>
              </a:buClr>
              <a:buFont typeface="Wingdings" pitchFamily="2" charset="2"/>
              <a:buChar char="ü"/>
            </a:pPr>
            <a:r>
              <a:rPr lang="ru-RU" sz="2800" dirty="0" smtClean="0">
                <a:solidFill>
                  <a:schemeClr val="accent6">
                    <a:lumMod val="50000"/>
                  </a:schemeClr>
                </a:solidFill>
                <a:effectLst>
                  <a:outerShdw blurRad="38100" dist="38100" dir="2700000" algn="tl">
                    <a:srgbClr val="000000">
                      <a:alpha val="43137"/>
                    </a:srgbClr>
                  </a:outerShdw>
                </a:effectLst>
              </a:rPr>
              <a:t> </a:t>
            </a:r>
            <a:r>
              <a:rPr lang="ru-RU" sz="2800" dirty="0" smtClean="0">
                <a:solidFill>
                  <a:schemeClr val="accent6">
                    <a:lumMod val="50000"/>
                  </a:schemeClr>
                </a:solidFill>
                <a:effectLst>
                  <a:outerShdw blurRad="38100" dist="38100" dir="2700000" algn="tl">
                    <a:srgbClr val="000000">
                      <a:alpha val="43137"/>
                    </a:srgbClr>
                  </a:outerShdw>
                </a:effectLst>
              </a:rPr>
              <a:t>Предупредить больного, чтобы кровь поступающую в рот, он выплевывал в лоток или салфетку (оценка кровопотери); </a:t>
            </a:r>
            <a:endParaRPr lang="ru-RU" sz="2800" dirty="0" smtClean="0">
              <a:solidFill>
                <a:schemeClr val="accent6">
                  <a:lumMod val="50000"/>
                </a:schemeClr>
              </a:solidFill>
              <a:effectLst>
                <a:outerShdw blurRad="38100" dist="38100" dir="2700000" algn="tl">
                  <a:srgbClr val="000000">
                    <a:alpha val="43137"/>
                  </a:srgbClr>
                </a:outerShdw>
              </a:effectLst>
            </a:endParaRPr>
          </a:p>
          <a:p>
            <a:pPr marL="343080" indent="-342000">
              <a:spcBef>
                <a:spcPts val="561"/>
              </a:spcBef>
              <a:buClr>
                <a:srgbClr val="984807"/>
              </a:buClr>
              <a:buFont typeface="Wingdings" pitchFamily="2" charset="2"/>
              <a:buChar char="ü"/>
            </a:pPr>
            <a:r>
              <a:rPr lang="ru-RU" sz="2800" dirty="0" smtClean="0">
                <a:solidFill>
                  <a:schemeClr val="accent6">
                    <a:lumMod val="50000"/>
                  </a:schemeClr>
                </a:solidFill>
                <a:effectLst>
                  <a:outerShdw blurRad="38100" dist="38100" dir="2700000" algn="tl">
                    <a:srgbClr val="000000">
                      <a:alpha val="43137"/>
                    </a:srgbClr>
                  </a:outerShdw>
                </a:effectLst>
              </a:rPr>
              <a:t>На </a:t>
            </a:r>
            <a:r>
              <a:rPr lang="ru-RU" sz="2800" dirty="0" smtClean="0">
                <a:solidFill>
                  <a:schemeClr val="accent6">
                    <a:lumMod val="50000"/>
                  </a:schemeClr>
                </a:solidFill>
                <a:effectLst>
                  <a:outerShdw blurRad="38100" dist="38100" dir="2700000" algn="tl">
                    <a:srgbClr val="000000">
                      <a:alpha val="43137"/>
                    </a:srgbClr>
                  </a:outerShdw>
                </a:effectLst>
              </a:rPr>
              <a:t>область носа и переносицы наложить холод, завернутый в ткань</a:t>
            </a:r>
            <a:r>
              <a:rPr lang="ru-RU" sz="2800" dirty="0" smtClean="0">
                <a:solidFill>
                  <a:schemeClr val="accent6">
                    <a:lumMod val="50000"/>
                  </a:schemeClr>
                </a:solidFill>
                <a:effectLst>
                  <a:outerShdw blurRad="38100" dist="38100" dir="2700000" algn="tl">
                    <a:srgbClr val="000000">
                      <a:alpha val="43137"/>
                    </a:srgbClr>
                  </a:outerShdw>
                </a:effectLst>
              </a:rPr>
              <a:t>;</a:t>
            </a:r>
          </a:p>
          <a:p>
            <a:pPr marL="343080" indent="-342000">
              <a:spcBef>
                <a:spcPts val="561"/>
              </a:spcBef>
              <a:buClr>
                <a:srgbClr val="984807"/>
              </a:buClr>
              <a:buFont typeface="Wingdings" pitchFamily="2" charset="2"/>
              <a:buChar char="ü"/>
            </a:pPr>
            <a:r>
              <a:rPr lang="ru-RU" sz="2800" dirty="0" smtClean="0">
                <a:solidFill>
                  <a:schemeClr val="accent6">
                    <a:lumMod val="50000"/>
                  </a:schemeClr>
                </a:solidFill>
                <a:effectLst>
                  <a:outerShdw blurRad="38100" dist="38100" dir="2700000" algn="tl">
                    <a:srgbClr val="000000">
                      <a:alpha val="43137"/>
                    </a:srgbClr>
                  </a:outerShdw>
                </a:effectLst>
              </a:rPr>
              <a:t> </a:t>
            </a:r>
            <a:r>
              <a:rPr lang="ru-RU" sz="2800" dirty="0" smtClean="0">
                <a:solidFill>
                  <a:schemeClr val="accent6">
                    <a:lumMod val="50000"/>
                  </a:schemeClr>
                </a:solidFill>
                <a:effectLst>
                  <a:outerShdw blurRad="38100" dist="38100" dir="2700000" algn="tl">
                    <a:srgbClr val="000000">
                      <a:alpha val="43137"/>
                    </a:srgbClr>
                  </a:outerShdw>
                </a:effectLst>
              </a:rPr>
              <a:t>Если кровотечение не останавливается, то двумя пальцами прижать крылья носа к перегородке на 3-5 минут</a:t>
            </a:r>
            <a:r>
              <a:rPr lang="ru-RU" sz="2800" dirty="0" smtClean="0">
                <a:solidFill>
                  <a:schemeClr val="accent6">
                    <a:lumMod val="50000"/>
                  </a:schemeClr>
                </a:solidFill>
                <a:effectLst>
                  <a:outerShdw blurRad="38100" dist="38100" dir="2700000" algn="tl">
                    <a:srgbClr val="000000">
                      <a:alpha val="43137"/>
                    </a:srgbClr>
                  </a:outerShdw>
                </a:effectLst>
              </a:rPr>
              <a:t>.</a:t>
            </a:r>
            <a:endParaRPr lang="ru-RU" sz="2800" dirty="0" smtClean="0">
              <a:solidFill>
                <a:schemeClr val="accent6">
                  <a:lumMod val="50000"/>
                </a:schemeClr>
              </a:solidFill>
              <a:effectLst>
                <a:outerShdw blurRad="38100" dist="38100" dir="2700000" algn="tl">
                  <a:srgbClr val="000000">
                    <a:alpha val="43137"/>
                  </a:srgbClr>
                </a:outerShdw>
              </a:effectLst>
            </a:endParaRPr>
          </a:p>
        </p:txBody>
      </p:sp>
      <p:pic>
        <p:nvPicPr>
          <p:cNvPr id="256" name="Picture 2"/>
          <p:cNvPicPr/>
          <p:nvPr/>
        </p:nvPicPr>
        <p:blipFill>
          <a:blip r:embed="rId2" cstate="print"/>
          <a:stretch/>
        </p:blipFill>
        <p:spPr>
          <a:xfrm>
            <a:off x="5292000" y="764640"/>
            <a:ext cx="3299040" cy="2202120"/>
          </a:xfrm>
          <a:prstGeom prst="rect">
            <a:avLst/>
          </a:prstGeom>
          <a:ln>
            <a:noFill/>
          </a:ln>
          <a:effectLst>
            <a:softEdge rad="112500"/>
          </a:effectLst>
        </p:spPr>
      </p:pic>
      <p:sp>
        <p:nvSpPr>
          <p:cNvPr id="257" name="CustomShape 4"/>
          <p:cNvSpPr/>
          <p:nvPr/>
        </p:nvSpPr>
        <p:spPr>
          <a:xfrm>
            <a:off x="3204000" y="1052640"/>
            <a:ext cx="1582920" cy="214920"/>
          </a:xfrm>
          <a:prstGeom prst="rightArrow">
            <a:avLst>
              <a:gd name="adj1" fmla="val 50000"/>
              <a:gd name="adj2" fmla="val 50000"/>
            </a:avLst>
          </a:prstGeom>
          <a:ln>
            <a:round/>
          </a:ln>
        </p:spPr>
        <p:style>
          <a:lnRef idx="2">
            <a:schemeClr val="accent1">
              <a:shade val="50000"/>
            </a:schemeClr>
          </a:lnRef>
          <a:fillRef idx="1">
            <a:schemeClr val="accent1"/>
          </a:fillRef>
          <a:effectRef idx="0">
            <a:schemeClr val="accent1"/>
          </a:effectRef>
          <a:fontRef idx="minor"/>
        </p:style>
      </p:sp>
      <p:sp>
        <p:nvSpPr>
          <p:cNvPr id="258" name="CustomShape 5"/>
          <p:cNvSpPr/>
          <p:nvPr/>
        </p:nvSpPr>
        <p:spPr>
          <a:xfrm>
            <a:off x="3420000" y="1556640"/>
            <a:ext cx="1582920" cy="214920"/>
          </a:xfrm>
          <a:prstGeom prst="rightArrow">
            <a:avLst>
              <a:gd name="adj1" fmla="val 50000"/>
              <a:gd name="adj2" fmla="val 50000"/>
            </a:avLst>
          </a:prstGeom>
          <a:ln>
            <a:round/>
          </a:ln>
        </p:spPr>
        <p:style>
          <a:lnRef idx="2">
            <a:schemeClr val="accent1">
              <a:shade val="50000"/>
            </a:schemeClr>
          </a:lnRef>
          <a:fillRef idx="1">
            <a:schemeClr val="accent1"/>
          </a:fillRef>
          <a:effectRef idx="0">
            <a:schemeClr val="accent1"/>
          </a:effectRef>
          <a:fontRef idx="minor"/>
        </p:style>
      </p:sp>
      <p:sp>
        <p:nvSpPr>
          <p:cNvPr id="259" name="CustomShape 6"/>
          <p:cNvSpPr/>
          <p:nvPr/>
        </p:nvSpPr>
        <p:spPr>
          <a:xfrm>
            <a:off x="3060000" y="2061000"/>
            <a:ext cx="1582920" cy="214920"/>
          </a:xfrm>
          <a:prstGeom prst="rightArrow">
            <a:avLst>
              <a:gd name="adj1" fmla="val 50000"/>
              <a:gd name="adj2" fmla="val 50000"/>
            </a:avLst>
          </a:prstGeom>
          <a:ln>
            <a:round/>
          </a:ln>
        </p:spPr>
        <p:style>
          <a:lnRef idx="2">
            <a:schemeClr val="accent1">
              <a:shade val="50000"/>
            </a:schemeClr>
          </a:lnRef>
          <a:fillRef idx="1">
            <a:schemeClr val="accent1"/>
          </a:fillRef>
          <a:effectRef idx="0">
            <a:schemeClr val="accent1"/>
          </a:effectRef>
          <a:fontRef idx="minor"/>
        </p:style>
      </p:sp>
      <p:sp>
        <p:nvSpPr>
          <p:cNvPr id="260" name="CustomShape 7"/>
          <p:cNvSpPr/>
          <p:nvPr/>
        </p:nvSpPr>
        <p:spPr>
          <a:xfrm>
            <a:off x="611560" y="2708920"/>
            <a:ext cx="7919640" cy="638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ru-RU" sz="3600" b="1" i="1" strike="noStrike" spc="-1" dirty="0">
                <a:solidFill>
                  <a:srgbClr val="984807"/>
                </a:solidFill>
                <a:latin typeface="Calibri"/>
                <a:ea typeface="DejaVu Sans"/>
              </a:rPr>
              <a:t>Оказание первой помощи </a:t>
            </a:r>
            <a:endParaRPr lang="ru-RU" sz="3600" b="0" strike="noStrike" spc="-1" dirty="0">
              <a:latin typeface="Arial"/>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 name="Picture 3"/>
          <p:cNvPicPr/>
          <p:nvPr/>
        </p:nvPicPr>
        <p:blipFill>
          <a:blip r:embed="rId2" cstate="print"/>
          <a:srcRect l="65504"/>
          <a:stretch/>
        </p:blipFill>
        <p:spPr>
          <a:xfrm>
            <a:off x="1547640" y="1917000"/>
            <a:ext cx="2242080" cy="4577400"/>
          </a:xfrm>
          <a:prstGeom prst="rect">
            <a:avLst/>
          </a:prstGeom>
          <a:ln>
            <a:noFill/>
          </a:ln>
        </p:spPr>
      </p:pic>
      <p:pic>
        <p:nvPicPr>
          <p:cNvPr id="262" name="Picture 2"/>
          <p:cNvPicPr/>
          <p:nvPr/>
        </p:nvPicPr>
        <p:blipFill>
          <a:blip r:embed="rId2" cstate="print"/>
          <a:srcRect l="18994" r="53324"/>
          <a:stretch/>
        </p:blipFill>
        <p:spPr>
          <a:xfrm>
            <a:off x="6012000" y="1917000"/>
            <a:ext cx="1799280" cy="4577400"/>
          </a:xfrm>
          <a:prstGeom prst="rect">
            <a:avLst/>
          </a:prstGeom>
          <a:ln>
            <a:noFill/>
          </a:ln>
        </p:spPr>
      </p:pic>
      <p:sp>
        <p:nvSpPr>
          <p:cNvPr id="263" name="CustomShape 1"/>
          <p:cNvSpPr/>
          <p:nvPr/>
        </p:nvSpPr>
        <p:spPr>
          <a:xfrm>
            <a:off x="395640" y="0"/>
            <a:ext cx="8228520" cy="835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254061"/>
                </a:solidFill>
                <a:latin typeface="Calibri"/>
                <a:ea typeface="DejaVu Sans"/>
              </a:rPr>
              <a:t>Переломы костей скелета</a:t>
            </a:r>
            <a:endParaRPr lang="ru-RU" sz="4400" b="0" strike="noStrike" spc="-1">
              <a:latin typeface="Arial"/>
            </a:endParaRPr>
          </a:p>
        </p:txBody>
      </p:sp>
      <p:sp>
        <p:nvSpPr>
          <p:cNvPr id="264" name="CustomShape 2"/>
          <p:cNvSpPr/>
          <p:nvPr/>
        </p:nvSpPr>
        <p:spPr>
          <a:xfrm>
            <a:off x="467640" y="908640"/>
            <a:ext cx="4039200" cy="638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ctr">
              <a:lnSpc>
                <a:spcPct val="100000"/>
              </a:lnSpc>
              <a:spcBef>
                <a:spcPts val="479"/>
              </a:spcBef>
            </a:pPr>
            <a:r>
              <a:rPr lang="ru-RU" sz="2400" b="1" strike="noStrike" spc="-1">
                <a:solidFill>
                  <a:srgbClr val="254061"/>
                </a:solidFill>
                <a:latin typeface="Calibri"/>
                <a:ea typeface="DejaVu Sans"/>
              </a:rPr>
              <a:t>Закрытый перелом </a:t>
            </a:r>
            <a:endParaRPr lang="ru-RU" sz="2400" b="0" strike="noStrike" spc="-1">
              <a:latin typeface="Arial"/>
            </a:endParaRPr>
          </a:p>
        </p:txBody>
      </p:sp>
      <p:sp>
        <p:nvSpPr>
          <p:cNvPr id="265" name="CustomShape 3"/>
          <p:cNvSpPr/>
          <p:nvPr/>
        </p:nvSpPr>
        <p:spPr>
          <a:xfrm>
            <a:off x="457200" y="2174760"/>
            <a:ext cx="4039200" cy="1613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000" algn="ctr">
              <a:lnSpc>
                <a:spcPct val="100000"/>
              </a:lnSpc>
              <a:spcBef>
                <a:spcPts val="479"/>
              </a:spcBef>
            </a:pPr>
            <a:r>
              <a:rPr lang="ru-RU" sz="2400" b="1" strike="noStrike" spc="-1" dirty="0">
                <a:solidFill>
                  <a:srgbClr val="254061"/>
                </a:solidFill>
                <a:latin typeface="Calibri"/>
                <a:ea typeface="DejaVu Sans"/>
              </a:rPr>
              <a:t>– </a:t>
            </a:r>
            <a:r>
              <a:rPr lang="ru-RU" sz="2400" spc="-1" dirty="0" smtClean="0">
                <a:solidFill>
                  <a:srgbClr val="254061"/>
                </a:solidFill>
                <a:latin typeface="Calibri"/>
                <a:ea typeface="DejaVu Sans"/>
              </a:rPr>
              <a:t>без</a:t>
            </a:r>
            <a:r>
              <a:rPr lang="ru-RU" sz="2400" b="0" strike="noStrike" spc="-1" dirty="0" smtClean="0">
                <a:solidFill>
                  <a:srgbClr val="254061"/>
                </a:solidFill>
                <a:latin typeface="Calibri"/>
                <a:ea typeface="DejaVu Sans"/>
              </a:rPr>
              <a:t> повреждения </a:t>
            </a:r>
            <a:r>
              <a:rPr lang="ru-RU" sz="2400" b="0" strike="noStrike" spc="-1" dirty="0">
                <a:solidFill>
                  <a:srgbClr val="254061"/>
                </a:solidFill>
                <a:latin typeface="Calibri"/>
                <a:ea typeface="DejaVu Sans"/>
              </a:rPr>
              <a:t>кожных покровов в месте перелома</a:t>
            </a:r>
            <a:endParaRPr lang="ru-RU" sz="2400" b="0" strike="noStrike" spc="-1" dirty="0">
              <a:latin typeface="Arial"/>
            </a:endParaRPr>
          </a:p>
        </p:txBody>
      </p:sp>
      <p:sp>
        <p:nvSpPr>
          <p:cNvPr id="266" name="CustomShape 4"/>
          <p:cNvSpPr/>
          <p:nvPr/>
        </p:nvSpPr>
        <p:spPr>
          <a:xfrm>
            <a:off x="4572000" y="836640"/>
            <a:ext cx="4040640" cy="638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ctr">
              <a:lnSpc>
                <a:spcPct val="100000"/>
              </a:lnSpc>
              <a:spcBef>
                <a:spcPts val="479"/>
              </a:spcBef>
            </a:pPr>
            <a:r>
              <a:rPr lang="ru-RU" sz="2400" b="1" strike="noStrike" spc="-1">
                <a:solidFill>
                  <a:srgbClr val="254061"/>
                </a:solidFill>
                <a:latin typeface="Calibri"/>
                <a:ea typeface="DejaVu Sans"/>
              </a:rPr>
              <a:t>Открытый перелом </a:t>
            </a:r>
            <a:endParaRPr lang="ru-RU" sz="2400" b="0" strike="noStrike" spc="-1">
              <a:latin typeface="Arial"/>
            </a:endParaRPr>
          </a:p>
        </p:txBody>
      </p:sp>
      <p:sp>
        <p:nvSpPr>
          <p:cNvPr id="267" name="CustomShape 5"/>
          <p:cNvSpPr/>
          <p:nvPr/>
        </p:nvSpPr>
        <p:spPr>
          <a:xfrm>
            <a:off x="4645080" y="2174760"/>
            <a:ext cx="4040640" cy="1685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000" algn="ctr">
              <a:lnSpc>
                <a:spcPct val="100000"/>
              </a:lnSpc>
              <a:spcBef>
                <a:spcPts val="479"/>
              </a:spcBef>
            </a:pPr>
            <a:r>
              <a:rPr lang="ru-RU" sz="2400" b="1" strike="noStrike" spc="-1" dirty="0">
                <a:solidFill>
                  <a:srgbClr val="254061"/>
                </a:solidFill>
                <a:latin typeface="Calibri"/>
                <a:ea typeface="DejaVu Sans"/>
              </a:rPr>
              <a:t>– </a:t>
            </a:r>
            <a:r>
              <a:rPr lang="ru-RU" sz="2400" b="0" strike="noStrike" spc="-1" dirty="0" smtClean="0">
                <a:solidFill>
                  <a:srgbClr val="254061"/>
                </a:solidFill>
                <a:latin typeface="Calibri"/>
                <a:ea typeface="DejaVu Sans"/>
              </a:rPr>
              <a:t>с повреждением </a:t>
            </a:r>
            <a:r>
              <a:rPr lang="ru-RU" sz="2400" b="0" strike="noStrike" spc="-1" dirty="0">
                <a:solidFill>
                  <a:srgbClr val="254061"/>
                </a:solidFill>
                <a:latin typeface="Calibri"/>
                <a:ea typeface="DejaVu Sans"/>
              </a:rPr>
              <a:t>кожных покровов в месте перелома</a:t>
            </a:r>
            <a:endParaRPr lang="ru-RU" sz="2400" b="0" strike="noStrike" spc="-1" dirty="0">
              <a:latin typeface="Arial"/>
            </a:endParaRPr>
          </a:p>
          <a:p>
            <a:pPr marL="343080" indent="-342000">
              <a:lnSpc>
                <a:spcPct val="100000"/>
              </a:lnSpc>
              <a:spcBef>
                <a:spcPts val="479"/>
              </a:spcBef>
            </a:pPr>
            <a:endParaRPr lang="ru-RU" sz="2400" b="0" strike="noStrike" spc="-1" dirty="0">
              <a:latin typeface="Arial"/>
            </a:endParaRPr>
          </a:p>
        </p:txBody>
      </p:sp>
      <p:sp>
        <p:nvSpPr>
          <p:cNvPr id="268" name="CustomShape 6"/>
          <p:cNvSpPr/>
          <p:nvPr/>
        </p:nvSpPr>
        <p:spPr>
          <a:xfrm flipH="1">
            <a:off x="2482920" y="836640"/>
            <a:ext cx="2025360" cy="286920"/>
          </a:xfrm>
          <a:custGeom>
            <a:avLst/>
            <a:gdLst/>
            <a:ahLst/>
            <a:cxnLst/>
            <a:rect l="l" t="t" r="r" b="b"/>
            <a:pathLst>
              <a:path w="21600" h="21600">
                <a:moveTo>
                  <a:pt x="0" y="0"/>
                </a:moveTo>
                <a:lnTo>
                  <a:pt x="21600" y="21600"/>
                </a:lnTo>
              </a:path>
            </a:pathLst>
          </a:custGeom>
          <a:noFill/>
          <a:ln>
            <a:solidFill>
              <a:srgbClr val="4A7EBB"/>
            </a:solidFill>
            <a:round/>
            <a:tailEnd type="triangle" w="med" len="med"/>
          </a:ln>
        </p:spPr>
        <p:style>
          <a:lnRef idx="1">
            <a:schemeClr val="accent1"/>
          </a:lnRef>
          <a:fillRef idx="0">
            <a:schemeClr val="accent1"/>
          </a:fillRef>
          <a:effectRef idx="0">
            <a:schemeClr val="accent1"/>
          </a:effectRef>
          <a:fontRef idx="minor"/>
        </p:style>
      </p:sp>
      <p:sp>
        <p:nvSpPr>
          <p:cNvPr id="269" name="CustomShape 7"/>
          <p:cNvSpPr/>
          <p:nvPr/>
        </p:nvSpPr>
        <p:spPr>
          <a:xfrm>
            <a:off x="4510440" y="836640"/>
            <a:ext cx="2004840" cy="214920"/>
          </a:xfrm>
          <a:custGeom>
            <a:avLst/>
            <a:gdLst/>
            <a:ahLst/>
            <a:cxnLst/>
            <a:rect l="l" t="t" r="r" b="b"/>
            <a:pathLst>
              <a:path w="21600" h="21600">
                <a:moveTo>
                  <a:pt x="0" y="0"/>
                </a:moveTo>
                <a:lnTo>
                  <a:pt x="21600" y="21600"/>
                </a:lnTo>
              </a:path>
            </a:pathLst>
          </a:custGeom>
          <a:noFill/>
          <a:ln>
            <a:solidFill>
              <a:srgbClr val="4A7EBB"/>
            </a:solidFill>
            <a:round/>
            <a:tailEnd type="triangle" w="med" len="med"/>
          </a:ln>
        </p:spPr>
        <p:style>
          <a:lnRef idx="1">
            <a:schemeClr val="accent1"/>
          </a:lnRef>
          <a:fillRef idx="0">
            <a:schemeClr val="accent1"/>
          </a:fillRef>
          <a:effectRef idx="0">
            <a:schemeClr val="accent1"/>
          </a:effectRef>
          <a:fontRef idx="minor"/>
        </p:style>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CustomShape 1"/>
          <p:cNvSpPr/>
          <p:nvPr/>
        </p:nvSpPr>
        <p:spPr>
          <a:xfrm>
            <a:off x="467640" y="0"/>
            <a:ext cx="8228520" cy="92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403152"/>
                </a:solidFill>
                <a:latin typeface="Calibri"/>
                <a:ea typeface="DejaVu Sans"/>
              </a:rPr>
              <a:t>Симптомы перелома </a:t>
            </a:r>
            <a:endParaRPr lang="ru-RU" sz="4400" b="0" strike="noStrike" spc="-1">
              <a:latin typeface="Arial"/>
            </a:endParaRPr>
          </a:p>
        </p:txBody>
      </p:sp>
      <p:sp>
        <p:nvSpPr>
          <p:cNvPr id="271" name="CustomShape 2"/>
          <p:cNvSpPr/>
          <p:nvPr/>
        </p:nvSpPr>
        <p:spPr>
          <a:xfrm>
            <a:off x="457200" y="836640"/>
            <a:ext cx="8290080" cy="2879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92500" lnSpcReduction="10000"/>
          </a:bodyPr>
          <a:lstStyle/>
          <a:p>
            <a:pPr marL="343080" indent="-342000" algn="ctr">
              <a:lnSpc>
                <a:spcPct val="100000"/>
              </a:lnSpc>
              <a:spcBef>
                <a:spcPts val="641"/>
              </a:spcBef>
              <a:buClr>
                <a:srgbClr val="C00000"/>
              </a:buClr>
            </a:pPr>
            <a:r>
              <a:rPr lang="ru-RU" sz="3200" b="0" u="sng" strike="noStrike" spc="-1" dirty="0" smtClean="0">
                <a:solidFill>
                  <a:srgbClr val="C00000"/>
                </a:solidFill>
                <a:effectLst>
                  <a:outerShdw blurRad="38100" dist="38100" dir="2700000" algn="tl">
                    <a:srgbClr val="000000">
                      <a:alpha val="43137"/>
                    </a:srgbClr>
                  </a:outerShdw>
                </a:effectLst>
                <a:latin typeface="Calibri"/>
                <a:ea typeface="DejaVu Sans"/>
              </a:rPr>
              <a:t>Обязателен </a:t>
            </a:r>
            <a:r>
              <a:rPr lang="ru-RU" sz="3200" b="0" u="sng" strike="noStrike" spc="-1" dirty="0">
                <a:solidFill>
                  <a:srgbClr val="C00000"/>
                </a:solidFill>
                <a:effectLst>
                  <a:outerShdw blurRad="38100" dist="38100" dir="2700000" algn="tl">
                    <a:srgbClr val="000000">
                      <a:alpha val="43137"/>
                    </a:srgbClr>
                  </a:outerShdw>
                </a:effectLst>
                <a:latin typeface="Calibri"/>
                <a:ea typeface="DejaVu Sans"/>
              </a:rPr>
              <a:t>факт травмы</a:t>
            </a:r>
            <a:endParaRPr lang="ru-RU" sz="3200" b="0" u="sng" strike="noStrike" spc="-1" dirty="0">
              <a:effectLst>
                <a:outerShdw blurRad="38100" dist="38100" dir="2700000" algn="tl">
                  <a:srgbClr val="000000">
                    <a:alpha val="43137"/>
                  </a:srgbClr>
                </a:outerShdw>
              </a:effectLst>
              <a:latin typeface="Arial"/>
            </a:endParaRPr>
          </a:p>
          <a:p>
            <a:pPr marL="343080" indent="-342000">
              <a:lnSpc>
                <a:spcPct val="100000"/>
              </a:lnSpc>
              <a:spcBef>
                <a:spcPts val="641"/>
              </a:spcBef>
              <a:buClr>
                <a:srgbClr val="403152"/>
              </a:buClr>
              <a:buFont typeface="Wingdings" charset="2"/>
              <a:buChar char=""/>
            </a:pPr>
            <a:r>
              <a:rPr lang="ru-RU" sz="3200" b="0" u="sng" strike="noStrike" spc="-1" dirty="0">
                <a:solidFill>
                  <a:srgbClr val="403152"/>
                </a:solidFill>
                <a:uFillTx/>
                <a:latin typeface="Calibri"/>
                <a:ea typeface="DejaVu Sans"/>
              </a:rPr>
              <a:t> </a:t>
            </a:r>
            <a:r>
              <a:rPr lang="ru-RU" sz="3200" b="0" u="sng" strike="noStrike" spc="-1" dirty="0">
                <a:solidFill>
                  <a:srgbClr val="403152"/>
                </a:solidFill>
                <a:effectLst>
                  <a:outerShdw blurRad="38100" dist="38100" dir="2700000" algn="tl">
                    <a:srgbClr val="000000">
                      <a:alpha val="43137"/>
                    </a:srgbClr>
                  </a:outerShdw>
                </a:effectLst>
                <a:uFillTx/>
                <a:latin typeface="Calibri"/>
                <a:ea typeface="DejaVu Sans"/>
              </a:rPr>
              <a:t>К косвенным признакам</a:t>
            </a:r>
            <a:r>
              <a:rPr lang="ru-RU" sz="3200" b="0" strike="noStrike" spc="-1" dirty="0">
                <a:solidFill>
                  <a:srgbClr val="403152"/>
                </a:solidFill>
                <a:effectLst>
                  <a:outerShdw blurRad="38100" dist="38100" dir="2700000" algn="tl">
                    <a:srgbClr val="000000">
                      <a:alpha val="43137"/>
                    </a:srgbClr>
                  </a:outerShdw>
                </a:effectLst>
                <a:latin typeface="Calibri"/>
                <a:ea typeface="DejaVu Sans"/>
              </a:rPr>
              <a:t> относится боль, отек, гематома, нарушение </a:t>
            </a:r>
            <a:r>
              <a:rPr lang="ru-RU" sz="3200" b="0" strike="noStrike" spc="-1" dirty="0" smtClean="0">
                <a:solidFill>
                  <a:srgbClr val="403152"/>
                </a:solidFill>
                <a:effectLst>
                  <a:outerShdw blurRad="38100" dist="38100" dir="2700000" algn="tl">
                    <a:srgbClr val="000000">
                      <a:alpha val="43137"/>
                    </a:srgbClr>
                  </a:outerShdw>
                </a:effectLst>
                <a:latin typeface="Calibri"/>
                <a:ea typeface="DejaVu Sans"/>
              </a:rPr>
              <a:t>функции конечности.</a:t>
            </a:r>
            <a:endParaRPr lang="ru-RU" sz="3200" b="0" strike="noStrike" spc="-1" dirty="0">
              <a:effectLst>
                <a:outerShdw blurRad="38100" dist="38100" dir="2700000" algn="tl">
                  <a:srgbClr val="000000">
                    <a:alpha val="43137"/>
                  </a:srgbClr>
                </a:outerShdw>
              </a:effectLst>
              <a:latin typeface="Arial"/>
            </a:endParaRPr>
          </a:p>
          <a:p>
            <a:pPr marL="343080" indent="-342000">
              <a:lnSpc>
                <a:spcPct val="100000"/>
              </a:lnSpc>
              <a:spcBef>
                <a:spcPts val="641"/>
              </a:spcBef>
              <a:buClr>
                <a:srgbClr val="403152"/>
              </a:buClr>
              <a:buFont typeface="Wingdings" charset="2"/>
              <a:buChar char=""/>
            </a:pPr>
            <a:r>
              <a:rPr lang="ru-RU" sz="3200" b="0" u="sng" strike="noStrike" spc="-1" dirty="0">
                <a:solidFill>
                  <a:srgbClr val="403152"/>
                </a:solidFill>
                <a:effectLst>
                  <a:outerShdw blurRad="38100" dist="38100" dir="2700000" algn="tl">
                    <a:srgbClr val="000000">
                      <a:alpha val="43137"/>
                    </a:srgbClr>
                  </a:outerShdw>
                </a:effectLst>
                <a:uFillTx/>
                <a:latin typeface="Calibri"/>
                <a:ea typeface="DejaVu Sans"/>
              </a:rPr>
              <a:t> Явные признаки: </a:t>
            </a:r>
            <a:r>
              <a:rPr lang="ru-RU" sz="3200" b="0" strike="noStrike" spc="-1" dirty="0">
                <a:solidFill>
                  <a:srgbClr val="403152"/>
                </a:solidFill>
                <a:effectLst>
                  <a:outerShdw blurRad="38100" dist="38100" dir="2700000" algn="tl">
                    <a:srgbClr val="000000">
                      <a:alpha val="43137"/>
                    </a:srgbClr>
                  </a:outerShdw>
                </a:effectLst>
                <a:latin typeface="Calibri"/>
                <a:ea typeface="DejaVu Sans"/>
              </a:rPr>
              <a:t>деформация конечности, крепитация отломков, при открытом переломе – в рану могут выступать костные отломки.</a:t>
            </a:r>
            <a:endParaRPr lang="ru-RU" sz="3200" b="0" strike="noStrike" spc="-1" dirty="0">
              <a:effectLst>
                <a:outerShdw blurRad="38100" dist="38100" dir="2700000" algn="tl">
                  <a:srgbClr val="000000">
                    <a:alpha val="43137"/>
                  </a:srgbClr>
                </a:outerShdw>
              </a:effectLst>
              <a:latin typeface="Arial"/>
            </a:endParaRPr>
          </a:p>
        </p:txBody>
      </p:sp>
      <p:pic>
        <p:nvPicPr>
          <p:cNvPr id="272" name="Picture 2"/>
          <p:cNvPicPr/>
          <p:nvPr/>
        </p:nvPicPr>
        <p:blipFill>
          <a:blip r:embed="rId2" cstate="print"/>
          <a:stretch/>
        </p:blipFill>
        <p:spPr>
          <a:xfrm>
            <a:off x="1979640" y="3645000"/>
            <a:ext cx="4967640" cy="301068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 name="Picture 3"/>
          <p:cNvPicPr/>
          <p:nvPr/>
        </p:nvPicPr>
        <p:blipFill>
          <a:blip r:embed="rId2" cstate="print"/>
          <a:stretch/>
        </p:blipFill>
        <p:spPr>
          <a:xfrm>
            <a:off x="395536" y="3079080"/>
            <a:ext cx="2750040" cy="3778920"/>
          </a:xfrm>
          <a:prstGeom prst="rect">
            <a:avLst/>
          </a:prstGeom>
          <a:ln>
            <a:noFill/>
          </a:ln>
          <a:effectLst>
            <a:softEdge rad="112500"/>
          </a:effectLst>
        </p:spPr>
      </p:pic>
      <p:sp>
        <p:nvSpPr>
          <p:cNvPr id="274" name="CustomShape 2"/>
          <p:cNvSpPr/>
          <p:nvPr/>
        </p:nvSpPr>
        <p:spPr>
          <a:xfrm>
            <a:off x="0" y="2420888"/>
            <a:ext cx="4037400" cy="1755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000">
              <a:lnSpc>
                <a:spcPct val="100000"/>
              </a:lnSpc>
              <a:spcBef>
                <a:spcPts val="561"/>
              </a:spcBef>
              <a:buClr>
                <a:srgbClr val="254061"/>
              </a:buClr>
              <a:buFont typeface="Wingdings" charset="2"/>
              <a:buChar char=""/>
            </a:pPr>
            <a:r>
              <a:rPr lang="ru-RU" sz="2800" b="0" strike="noStrike" spc="-1" dirty="0">
                <a:solidFill>
                  <a:srgbClr val="254061"/>
                </a:solidFill>
                <a:latin typeface="Calibri"/>
                <a:ea typeface="DejaVu Sans"/>
              </a:rPr>
              <a:t>Повязка «</a:t>
            </a:r>
            <a:r>
              <a:rPr lang="ru-RU" sz="2800" b="0" strike="noStrike" spc="-1" dirty="0" err="1">
                <a:solidFill>
                  <a:srgbClr val="254061"/>
                </a:solidFill>
                <a:latin typeface="Calibri"/>
                <a:ea typeface="DejaVu Sans"/>
              </a:rPr>
              <a:t>Дезо</a:t>
            </a:r>
            <a:r>
              <a:rPr lang="ru-RU" sz="2800" b="0" strike="noStrike" spc="-1" dirty="0">
                <a:solidFill>
                  <a:srgbClr val="254061"/>
                </a:solidFill>
                <a:latin typeface="Calibri"/>
                <a:ea typeface="DejaVu Sans"/>
              </a:rPr>
              <a:t>» при переломе ключицы </a:t>
            </a:r>
            <a:endParaRPr lang="ru-RU" sz="2800" b="0" strike="noStrike" spc="-1" dirty="0">
              <a:latin typeface="Arial"/>
            </a:endParaRPr>
          </a:p>
        </p:txBody>
      </p:sp>
      <p:sp>
        <p:nvSpPr>
          <p:cNvPr id="275" name="CustomShape 3"/>
          <p:cNvSpPr/>
          <p:nvPr/>
        </p:nvSpPr>
        <p:spPr>
          <a:xfrm>
            <a:off x="4644008" y="2708920"/>
            <a:ext cx="4243320" cy="153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000">
              <a:lnSpc>
                <a:spcPct val="100000"/>
              </a:lnSpc>
              <a:spcBef>
                <a:spcPts val="561"/>
              </a:spcBef>
              <a:buClr>
                <a:srgbClr val="254061"/>
              </a:buClr>
              <a:buFont typeface="Wingdings" charset="2"/>
              <a:buChar char=""/>
            </a:pPr>
            <a:r>
              <a:rPr lang="ru-RU" sz="2800" b="0" strike="noStrike" spc="-1" dirty="0">
                <a:solidFill>
                  <a:srgbClr val="254061"/>
                </a:solidFill>
                <a:latin typeface="Calibri"/>
                <a:ea typeface="DejaVu Sans"/>
              </a:rPr>
              <a:t>Шина </a:t>
            </a:r>
            <a:r>
              <a:rPr lang="ru-RU" sz="2800" b="0" strike="noStrike" spc="-1" dirty="0" err="1">
                <a:solidFill>
                  <a:srgbClr val="254061"/>
                </a:solidFill>
                <a:latin typeface="Calibri"/>
                <a:ea typeface="DejaVu Sans"/>
              </a:rPr>
              <a:t>Крамера</a:t>
            </a:r>
            <a:r>
              <a:rPr lang="ru-RU" sz="2800" b="0" strike="noStrike" spc="-1" dirty="0">
                <a:solidFill>
                  <a:srgbClr val="254061"/>
                </a:solidFill>
                <a:latin typeface="Calibri"/>
                <a:ea typeface="DejaVu Sans"/>
              </a:rPr>
              <a:t> при переломе нижней трети плеча, предплечья</a:t>
            </a:r>
            <a:endParaRPr lang="ru-RU" sz="2800" b="0" strike="noStrike" spc="-1" dirty="0">
              <a:latin typeface="Arial"/>
            </a:endParaRPr>
          </a:p>
        </p:txBody>
      </p:sp>
      <p:pic>
        <p:nvPicPr>
          <p:cNvPr id="276" name="Picture 2"/>
          <p:cNvPicPr/>
          <p:nvPr/>
        </p:nvPicPr>
        <p:blipFill>
          <a:blip r:embed="rId3" cstate="print"/>
          <a:stretch/>
        </p:blipFill>
        <p:spPr>
          <a:xfrm>
            <a:off x="5220072" y="3933056"/>
            <a:ext cx="3511728" cy="2924944"/>
          </a:xfrm>
          <a:prstGeom prst="rect">
            <a:avLst/>
          </a:prstGeom>
          <a:ln>
            <a:noFill/>
          </a:ln>
          <a:effectLst>
            <a:softEdge rad="112500"/>
          </a:effectLst>
        </p:spPr>
      </p:pic>
      <p:sp>
        <p:nvSpPr>
          <p:cNvPr id="7" name="TextBox 6"/>
          <p:cNvSpPr txBox="1"/>
          <p:nvPr/>
        </p:nvSpPr>
        <p:spPr>
          <a:xfrm>
            <a:off x="0" y="0"/>
            <a:ext cx="9144000" cy="2308324"/>
          </a:xfrm>
          <a:prstGeom prst="rect">
            <a:avLst/>
          </a:prstGeom>
          <a:noFill/>
        </p:spPr>
        <p:txBody>
          <a:bodyPr wrap="square" rtlCol="0">
            <a:spAutoFit/>
          </a:bodyPr>
          <a:lstStyle/>
          <a:p>
            <a:pPr algn="ctr"/>
            <a:r>
              <a:rPr lang="ru-RU" dirty="0" smtClean="0">
                <a:solidFill>
                  <a:schemeClr val="accent4">
                    <a:lumMod val="50000"/>
                  </a:schemeClr>
                </a:solidFill>
                <a:effectLst>
                  <a:outerShdw blurRad="38100" dist="38100" dir="2700000" algn="tl">
                    <a:srgbClr val="000000">
                      <a:alpha val="43137"/>
                    </a:srgbClr>
                  </a:outerShdw>
                </a:effectLst>
                <a:latin typeface="Calibri" pitchFamily="34" charset="0"/>
              </a:rPr>
              <a:t>При подозрении на перелом конечности первая помощь заключается в проведении обезболивания и наложения иммобилизации. Обезболивание анальгетиками в/м, при явной клинике перелома можно провести блокаду места перелома новокаином (из расчета 2% новокаин 1 мл на 1 год жизни). Иммобилизацию осуществляют мягкими повязками и шинами. При переломе ключицы, в/3 и с/3 плеча – повязка «</a:t>
            </a:r>
            <a:r>
              <a:rPr lang="ru-RU" dirty="0" err="1" smtClean="0">
                <a:solidFill>
                  <a:schemeClr val="accent4">
                    <a:lumMod val="50000"/>
                  </a:schemeClr>
                </a:solidFill>
                <a:effectLst>
                  <a:outerShdw blurRad="38100" dist="38100" dir="2700000" algn="tl">
                    <a:srgbClr val="000000">
                      <a:alpha val="43137"/>
                    </a:srgbClr>
                  </a:outerShdw>
                </a:effectLst>
                <a:latin typeface="Calibri" pitchFamily="34" charset="0"/>
              </a:rPr>
              <a:t>Дезо</a:t>
            </a:r>
            <a:r>
              <a:rPr lang="ru-RU" dirty="0" smtClean="0">
                <a:solidFill>
                  <a:schemeClr val="accent4">
                    <a:lumMod val="50000"/>
                  </a:schemeClr>
                </a:solidFill>
                <a:effectLst>
                  <a:outerShdw blurRad="38100" dist="38100" dir="2700000" algn="tl">
                    <a:srgbClr val="000000">
                      <a:alpha val="43137"/>
                    </a:srgbClr>
                  </a:outerShdw>
                </a:effectLst>
                <a:latin typeface="Calibri" pitchFamily="34" charset="0"/>
              </a:rPr>
              <a:t>». Переломы </a:t>
            </a:r>
            <a:r>
              <a:rPr lang="ru-RU" dirty="0" err="1" smtClean="0">
                <a:solidFill>
                  <a:schemeClr val="accent4">
                    <a:lumMod val="50000"/>
                  </a:schemeClr>
                </a:solidFill>
                <a:effectLst>
                  <a:outerShdw blurRad="38100" dist="38100" dir="2700000" algn="tl">
                    <a:srgbClr val="000000">
                      <a:alpha val="43137"/>
                    </a:srgbClr>
                  </a:outerShdw>
                </a:effectLst>
                <a:latin typeface="Calibri" pitchFamily="34" charset="0"/>
              </a:rPr>
              <a:t>н</a:t>
            </a:r>
            <a:r>
              <a:rPr lang="ru-RU" dirty="0" smtClean="0">
                <a:solidFill>
                  <a:schemeClr val="accent4">
                    <a:lumMod val="50000"/>
                  </a:schemeClr>
                </a:solidFill>
                <a:effectLst>
                  <a:outerShdw blurRad="38100" dist="38100" dir="2700000" algn="tl">
                    <a:srgbClr val="000000">
                      <a:alpha val="43137"/>
                    </a:srgbClr>
                  </a:outerShdw>
                </a:effectLst>
                <a:latin typeface="Calibri" pitchFamily="34" charset="0"/>
              </a:rPr>
              <a:t>/3 плеча, предплечья – шиной </a:t>
            </a:r>
            <a:r>
              <a:rPr lang="ru-RU" dirty="0" err="1" smtClean="0">
                <a:solidFill>
                  <a:schemeClr val="accent4">
                    <a:lumMod val="50000"/>
                  </a:schemeClr>
                </a:solidFill>
                <a:effectLst>
                  <a:outerShdw blurRad="38100" dist="38100" dir="2700000" algn="tl">
                    <a:srgbClr val="000000">
                      <a:alpha val="43137"/>
                    </a:srgbClr>
                  </a:outerShdw>
                </a:effectLst>
                <a:latin typeface="Calibri" pitchFamily="34" charset="0"/>
              </a:rPr>
              <a:t>Крамера</a:t>
            </a:r>
            <a:r>
              <a:rPr lang="ru-RU" dirty="0" smtClean="0">
                <a:solidFill>
                  <a:schemeClr val="accent4">
                    <a:lumMod val="50000"/>
                  </a:schemeClr>
                </a:solidFill>
                <a:effectLst>
                  <a:outerShdw blurRad="38100" dist="38100" dir="2700000" algn="tl">
                    <a:srgbClr val="000000">
                      <a:alpha val="43137"/>
                    </a:srgbClr>
                  </a:outerShdw>
                </a:effectLst>
                <a:latin typeface="Calibri" pitchFamily="34" charset="0"/>
              </a:rPr>
              <a:t> по задней поверхности в том положении, в котором ребенок удерживает конечность сам. </a:t>
            </a:r>
          </a:p>
          <a:p>
            <a:endParaRPr lang="ru-RU" dirty="0"/>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CustomShape 1"/>
          <p:cNvSpPr/>
          <p:nvPr/>
        </p:nvSpPr>
        <p:spPr>
          <a:xfrm>
            <a:off x="323640" y="548640"/>
            <a:ext cx="4171320" cy="3239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000">
              <a:lnSpc>
                <a:spcPct val="100000"/>
              </a:lnSpc>
              <a:spcBef>
                <a:spcPts val="561"/>
              </a:spcBef>
              <a:buClr>
                <a:srgbClr val="254061"/>
              </a:buClr>
              <a:buFont typeface="Wingdings" charset="2"/>
              <a:buChar char=""/>
            </a:pPr>
            <a:r>
              <a:rPr lang="ru-RU" sz="2800" b="0" strike="noStrike" spc="-1">
                <a:solidFill>
                  <a:srgbClr val="254061"/>
                </a:solidFill>
                <a:latin typeface="Calibri"/>
                <a:ea typeface="DejaVu Sans"/>
              </a:rPr>
              <a:t>Переломы голени, бедра иммобилизируются шинами Крамера с 3-х сторон.</a:t>
            </a:r>
            <a:endParaRPr lang="ru-RU" sz="2800" b="0" strike="noStrike" spc="-1">
              <a:latin typeface="Arial"/>
            </a:endParaRPr>
          </a:p>
        </p:txBody>
      </p:sp>
      <p:sp>
        <p:nvSpPr>
          <p:cNvPr id="279" name="CustomShape 2"/>
          <p:cNvSpPr/>
          <p:nvPr/>
        </p:nvSpPr>
        <p:spPr>
          <a:xfrm>
            <a:off x="4572000" y="548640"/>
            <a:ext cx="4037400" cy="1799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000">
              <a:lnSpc>
                <a:spcPct val="100000"/>
              </a:lnSpc>
              <a:spcBef>
                <a:spcPts val="561"/>
              </a:spcBef>
              <a:buClr>
                <a:srgbClr val="254061"/>
              </a:buClr>
              <a:buFont typeface="Wingdings" charset="2"/>
              <a:buChar char=""/>
            </a:pPr>
            <a:r>
              <a:rPr lang="ru-RU" sz="2800" b="0" strike="noStrike" spc="-1" dirty="0">
                <a:solidFill>
                  <a:srgbClr val="254061"/>
                </a:solidFill>
                <a:latin typeface="Calibri"/>
                <a:ea typeface="DejaVu Sans"/>
              </a:rPr>
              <a:t> Шина </a:t>
            </a:r>
            <a:r>
              <a:rPr lang="ru-RU" sz="2800" b="0" strike="noStrike" spc="-1" dirty="0" err="1" smtClean="0">
                <a:solidFill>
                  <a:srgbClr val="254061"/>
                </a:solidFill>
                <a:latin typeface="Calibri"/>
                <a:ea typeface="DejaVu Sans"/>
              </a:rPr>
              <a:t>Дитерихса</a:t>
            </a:r>
            <a:r>
              <a:rPr lang="ru-RU" sz="2800" b="0" strike="noStrike" spc="-1" dirty="0" smtClean="0">
                <a:solidFill>
                  <a:srgbClr val="254061"/>
                </a:solidFill>
                <a:latin typeface="Calibri"/>
                <a:ea typeface="DejaVu Sans"/>
              </a:rPr>
              <a:t> </a:t>
            </a:r>
            <a:r>
              <a:rPr lang="ru-RU" sz="2800" b="0" strike="noStrike" spc="-1" dirty="0">
                <a:solidFill>
                  <a:srgbClr val="254061"/>
                </a:solidFill>
                <a:latin typeface="Calibri"/>
                <a:ea typeface="DejaVu Sans"/>
              </a:rPr>
              <a:t>при переломе бедра.</a:t>
            </a:r>
            <a:endParaRPr lang="ru-RU" sz="2800" b="0" strike="noStrike" spc="-1" dirty="0">
              <a:latin typeface="Arial"/>
            </a:endParaRPr>
          </a:p>
        </p:txBody>
      </p:sp>
      <p:pic>
        <p:nvPicPr>
          <p:cNvPr id="280" name="Picture 2"/>
          <p:cNvPicPr/>
          <p:nvPr/>
        </p:nvPicPr>
        <p:blipFill>
          <a:blip r:embed="rId2" cstate="print"/>
          <a:srcRect l="7479" t="10313" r="8896" b="10313"/>
          <a:stretch/>
        </p:blipFill>
        <p:spPr>
          <a:xfrm>
            <a:off x="1763688" y="2420888"/>
            <a:ext cx="3239280" cy="3283904"/>
          </a:xfrm>
          <a:prstGeom prst="rect">
            <a:avLst/>
          </a:prstGeom>
          <a:ln>
            <a:noFill/>
          </a:ln>
          <a:effectLst>
            <a:softEdge rad="112500"/>
          </a:effectLst>
        </p:spPr>
      </p:pic>
      <p:pic>
        <p:nvPicPr>
          <p:cNvPr id="281" name="Picture 3"/>
          <p:cNvPicPr/>
          <p:nvPr/>
        </p:nvPicPr>
        <p:blipFill>
          <a:blip r:embed="rId3" cstate="print"/>
          <a:srcRect l="3446" t="13071" r="11804"/>
          <a:stretch/>
        </p:blipFill>
        <p:spPr>
          <a:xfrm rot="16200000">
            <a:off x="4860460" y="1917260"/>
            <a:ext cx="4247536" cy="3384456"/>
          </a:xfrm>
          <a:prstGeom prst="rect">
            <a:avLst/>
          </a:prstGeom>
          <a:ln>
            <a:noFill/>
          </a:ln>
          <a:effectLst>
            <a:softEdge rad="112500"/>
          </a:effectLst>
        </p:spPr>
      </p:pic>
      <p:sp>
        <p:nvSpPr>
          <p:cNvPr id="6" name="TextBox 5"/>
          <p:cNvSpPr txBox="1"/>
          <p:nvPr/>
        </p:nvSpPr>
        <p:spPr>
          <a:xfrm>
            <a:off x="251520" y="5657671"/>
            <a:ext cx="7776864" cy="1200329"/>
          </a:xfrm>
          <a:prstGeom prst="rect">
            <a:avLst/>
          </a:prstGeom>
          <a:noFill/>
        </p:spPr>
        <p:txBody>
          <a:bodyPr wrap="square" rtlCol="0">
            <a:spAutoFit/>
          </a:bodyPr>
          <a:lstStyle/>
          <a:p>
            <a:pPr algn="ctr"/>
            <a:r>
              <a:rPr lang="ru-RU" dirty="0" smtClean="0">
                <a:solidFill>
                  <a:schemeClr val="tx2">
                    <a:lumMod val="50000"/>
                  </a:schemeClr>
                </a:solidFill>
                <a:effectLst>
                  <a:outerShdw blurRad="38100" dist="38100" dir="2700000" algn="tl">
                    <a:srgbClr val="000000">
                      <a:alpha val="43137"/>
                    </a:srgbClr>
                  </a:outerShdw>
                </a:effectLst>
                <a:latin typeface="Calibri" pitchFamily="34" charset="0"/>
              </a:rPr>
              <a:t>При иммобилизации захватывать 2 близлежащих сустава. При открытых переломах промыть рану, асептическая повязка – иммобилизация. При отсутствии шин – иммобилизация подручными средствами.</a:t>
            </a:r>
          </a:p>
          <a:p>
            <a:endParaRPr lang="ru-RU" dirty="0"/>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CustomShape 1"/>
          <p:cNvSpPr/>
          <p:nvPr/>
        </p:nvSpPr>
        <p:spPr>
          <a:xfrm>
            <a:off x="451080" y="0"/>
            <a:ext cx="8691840" cy="979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gn="ctr">
              <a:lnSpc>
                <a:spcPct val="100000"/>
              </a:lnSpc>
            </a:pPr>
            <a:r>
              <a:rPr lang="ru-RU" sz="3600" b="1" i="1" strike="noStrike" spc="-1">
                <a:solidFill>
                  <a:srgbClr val="215968"/>
                </a:solidFill>
                <a:latin typeface="Calibri"/>
                <a:ea typeface="DejaVu Sans"/>
              </a:rPr>
              <a:t>Компрессионный перелом позвоночника</a:t>
            </a:r>
            <a:endParaRPr lang="ru-RU" sz="3600" b="0" strike="noStrike" spc="-1">
              <a:latin typeface="Arial"/>
            </a:endParaRPr>
          </a:p>
        </p:txBody>
      </p:sp>
      <p:sp>
        <p:nvSpPr>
          <p:cNvPr id="283" name="CustomShape 2"/>
          <p:cNvSpPr/>
          <p:nvPr/>
        </p:nvSpPr>
        <p:spPr>
          <a:xfrm>
            <a:off x="3924000" y="764640"/>
            <a:ext cx="5218920" cy="6092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85000" lnSpcReduction="20000"/>
          </a:bodyPr>
          <a:lstStyle/>
          <a:p>
            <a:pPr marL="343080" indent="-342000" algn="ctr">
              <a:lnSpc>
                <a:spcPct val="100000"/>
              </a:lnSpc>
              <a:spcBef>
                <a:spcPts val="641"/>
              </a:spcBef>
            </a:pPr>
            <a:r>
              <a:rPr lang="ru-RU" sz="3200" b="0" strike="noStrike" spc="-1">
                <a:solidFill>
                  <a:srgbClr val="215968"/>
                </a:solidFill>
                <a:latin typeface="Calibri"/>
                <a:ea typeface="DejaVu Sans"/>
              </a:rPr>
              <a:t>Compressio – от лат. сдавливать, сжимать. </a:t>
            </a:r>
            <a:endParaRPr lang="ru-RU" sz="3200" b="0" strike="noStrike" spc="-1">
              <a:latin typeface="Arial"/>
            </a:endParaRPr>
          </a:p>
          <a:p>
            <a:pPr marL="343080" indent="-342000" algn="ctr">
              <a:lnSpc>
                <a:spcPct val="100000"/>
              </a:lnSpc>
              <a:spcBef>
                <a:spcPts val="641"/>
              </a:spcBef>
            </a:pPr>
            <a:r>
              <a:rPr lang="ru-RU" sz="3200" b="0" strike="noStrike" spc="-1">
                <a:solidFill>
                  <a:srgbClr val="215968"/>
                </a:solidFill>
                <a:latin typeface="Calibri"/>
                <a:ea typeface="DejaVu Sans"/>
              </a:rPr>
              <a:t>Характерная травма – падение с высоты на ягодицы, спину, резкое сгибание позвоночника, могут быть во время ныряния. </a:t>
            </a:r>
            <a:endParaRPr lang="ru-RU" sz="3200" b="0" strike="noStrike" spc="-1">
              <a:latin typeface="Arial"/>
            </a:endParaRPr>
          </a:p>
          <a:p>
            <a:pPr marL="343080" indent="-342000" algn="ctr">
              <a:lnSpc>
                <a:spcPct val="100000"/>
              </a:lnSpc>
              <a:spcBef>
                <a:spcPts val="641"/>
              </a:spcBef>
            </a:pPr>
            <a:r>
              <a:rPr lang="ru-RU" sz="3200" b="0" strike="noStrike" spc="-1">
                <a:solidFill>
                  <a:srgbClr val="215968"/>
                </a:solidFill>
                <a:latin typeface="Calibri"/>
                <a:ea typeface="DejaVu Sans"/>
              </a:rPr>
              <a:t>После падения резкая боль в позвоночнике, </a:t>
            </a:r>
            <a:r>
              <a:rPr lang="ru-RU" sz="3200" b="0" strike="noStrike" spc="-1">
                <a:solidFill>
                  <a:srgbClr val="C00000"/>
                </a:solidFill>
                <a:latin typeface="Calibri"/>
                <a:ea typeface="DejaVu Sans"/>
              </a:rPr>
              <a:t>патогномоничный признак – посттравматическое апноэ и затем затруднение дыхания (вдох).</a:t>
            </a:r>
            <a:r>
              <a:rPr lang="ru-RU" sz="3200" b="0" strike="noStrike" spc="-1">
                <a:solidFill>
                  <a:srgbClr val="215968"/>
                </a:solidFill>
                <a:latin typeface="Calibri"/>
                <a:ea typeface="DejaVu Sans"/>
              </a:rPr>
              <a:t> </a:t>
            </a:r>
            <a:endParaRPr lang="ru-RU" sz="3200" b="0" strike="noStrike" spc="-1">
              <a:latin typeface="Arial"/>
            </a:endParaRPr>
          </a:p>
          <a:p>
            <a:pPr marL="343080" indent="-342000" algn="ctr">
              <a:lnSpc>
                <a:spcPct val="100000"/>
              </a:lnSpc>
              <a:spcBef>
                <a:spcPts val="641"/>
              </a:spcBef>
            </a:pPr>
            <a:r>
              <a:rPr lang="ru-RU" sz="3200" b="0" strike="noStrike" spc="-1">
                <a:solidFill>
                  <a:srgbClr val="215968"/>
                </a:solidFill>
                <a:latin typeface="Calibri"/>
                <a:ea typeface="DejaVu Sans"/>
              </a:rPr>
              <a:t>Затем дыхание нормализуется, боли умеренные. </a:t>
            </a:r>
            <a:endParaRPr lang="ru-RU" sz="3200" b="0" strike="noStrike" spc="-1">
              <a:latin typeface="Arial"/>
            </a:endParaRPr>
          </a:p>
          <a:p>
            <a:pPr marL="343080" indent="-342000" algn="ctr">
              <a:lnSpc>
                <a:spcPct val="100000"/>
              </a:lnSpc>
              <a:spcBef>
                <a:spcPts val="641"/>
              </a:spcBef>
            </a:pPr>
            <a:r>
              <a:rPr lang="ru-RU" sz="3200" b="0" strike="noStrike" spc="-1">
                <a:solidFill>
                  <a:srgbClr val="215968"/>
                </a:solidFill>
                <a:latin typeface="Calibri"/>
                <a:ea typeface="DejaVu Sans"/>
              </a:rPr>
              <a:t>Ребенок щадит позвоночник, держится прямо, избегает наклонов.</a:t>
            </a:r>
            <a:endParaRPr lang="ru-RU" sz="3200" b="0" strike="noStrike" spc="-1">
              <a:latin typeface="Arial"/>
            </a:endParaRPr>
          </a:p>
          <a:p>
            <a:pPr marL="343080" indent="-342000" algn="ctr">
              <a:lnSpc>
                <a:spcPct val="100000"/>
              </a:lnSpc>
              <a:spcBef>
                <a:spcPts val="641"/>
              </a:spcBef>
            </a:pPr>
            <a:endParaRPr lang="ru-RU" sz="3200" b="0" strike="noStrike" spc="-1">
              <a:latin typeface="Arial"/>
            </a:endParaRPr>
          </a:p>
        </p:txBody>
      </p:sp>
      <p:pic>
        <p:nvPicPr>
          <p:cNvPr id="284" name="Picture 2"/>
          <p:cNvPicPr/>
          <p:nvPr/>
        </p:nvPicPr>
        <p:blipFill>
          <a:blip r:embed="rId2" cstate="print"/>
          <a:stretch/>
        </p:blipFill>
        <p:spPr>
          <a:xfrm>
            <a:off x="0" y="1340640"/>
            <a:ext cx="4142880" cy="324756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CustomShape 1"/>
          <p:cNvSpPr/>
          <p:nvPr/>
        </p:nvSpPr>
        <p:spPr>
          <a:xfrm>
            <a:off x="467544" y="0"/>
            <a:ext cx="8228520" cy="62068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rmAutofit lnSpcReduction="10000"/>
          </a:bodyPr>
          <a:lstStyle/>
          <a:p>
            <a:pPr algn="ctr">
              <a:lnSpc>
                <a:spcPct val="100000"/>
              </a:lnSpc>
            </a:pPr>
            <a:r>
              <a:rPr lang="ru-RU" sz="3600" b="1" i="1" strike="noStrike" spc="-1" dirty="0">
                <a:solidFill>
                  <a:srgbClr val="215968"/>
                </a:solidFill>
                <a:latin typeface="Calibri"/>
                <a:ea typeface="DejaVu Sans"/>
              </a:rPr>
              <a:t>Воротник Шанца, мягкий воротник </a:t>
            </a:r>
            <a:endParaRPr lang="ru-RU" sz="3600" b="0" strike="noStrike" spc="-1" dirty="0">
              <a:latin typeface="Arial"/>
            </a:endParaRPr>
          </a:p>
        </p:txBody>
      </p:sp>
      <p:sp>
        <p:nvSpPr>
          <p:cNvPr id="286" name="CustomShape 2"/>
          <p:cNvSpPr/>
          <p:nvPr/>
        </p:nvSpPr>
        <p:spPr>
          <a:xfrm>
            <a:off x="457200" y="1600200"/>
            <a:ext cx="8228520" cy="4524840"/>
          </a:xfrm>
          <a:prstGeom prst="rect">
            <a:avLst/>
          </a:prstGeom>
          <a:noFill/>
          <a:ln>
            <a:noFill/>
          </a:ln>
        </p:spPr>
        <p:style>
          <a:lnRef idx="0">
            <a:scrgbClr r="0" g="0" b="0"/>
          </a:lnRef>
          <a:fillRef idx="0">
            <a:scrgbClr r="0" g="0" b="0"/>
          </a:fillRef>
          <a:effectRef idx="0">
            <a:scrgbClr r="0" g="0" b="0"/>
          </a:effectRef>
          <a:fontRef idx="minor"/>
        </p:style>
      </p:sp>
      <p:pic>
        <p:nvPicPr>
          <p:cNvPr id="287" name="Picture 2"/>
          <p:cNvPicPr/>
          <p:nvPr/>
        </p:nvPicPr>
        <p:blipFill>
          <a:blip r:embed="rId2" cstate="print"/>
          <a:stretch/>
        </p:blipFill>
        <p:spPr>
          <a:xfrm>
            <a:off x="0" y="620688"/>
            <a:ext cx="5105160" cy="3403080"/>
          </a:xfrm>
          <a:prstGeom prst="rect">
            <a:avLst/>
          </a:prstGeom>
          <a:ln>
            <a:noFill/>
          </a:ln>
          <a:effectLst>
            <a:softEdge rad="112500"/>
          </a:effectLst>
        </p:spPr>
      </p:pic>
      <p:pic>
        <p:nvPicPr>
          <p:cNvPr id="288" name="Picture 3"/>
          <p:cNvPicPr/>
          <p:nvPr/>
        </p:nvPicPr>
        <p:blipFill>
          <a:blip r:embed="rId3" cstate="print"/>
          <a:stretch/>
        </p:blipFill>
        <p:spPr>
          <a:xfrm>
            <a:off x="4644008" y="548680"/>
            <a:ext cx="4228200" cy="4228200"/>
          </a:xfrm>
          <a:prstGeom prst="rect">
            <a:avLst/>
          </a:prstGeom>
          <a:ln>
            <a:noFill/>
          </a:ln>
          <a:effectLst>
            <a:softEdge rad="112500"/>
          </a:effectLst>
        </p:spPr>
      </p:pic>
      <p:sp>
        <p:nvSpPr>
          <p:cNvPr id="6" name="TextBox 5"/>
          <p:cNvSpPr txBox="1"/>
          <p:nvPr/>
        </p:nvSpPr>
        <p:spPr>
          <a:xfrm>
            <a:off x="395536" y="4293097"/>
            <a:ext cx="8748464" cy="3323987"/>
          </a:xfrm>
          <a:prstGeom prst="rect">
            <a:avLst/>
          </a:prstGeom>
          <a:noFill/>
        </p:spPr>
        <p:txBody>
          <a:bodyPr wrap="square" rtlCol="0">
            <a:spAutoFit/>
          </a:bodyPr>
          <a:lstStyle/>
          <a:p>
            <a:pPr algn="ctr"/>
            <a:r>
              <a:rPr lang="ru-RU" sz="2400" dirty="0" smtClean="0">
                <a:solidFill>
                  <a:schemeClr val="accent4">
                    <a:lumMod val="50000"/>
                  </a:schemeClr>
                </a:solidFill>
                <a:effectLst>
                  <a:outerShdw blurRad="38100" dist="38100" dir="2700000" algn="tl">
                    <a:srgbClr val="000000">
                      <a:alpha val="43137"/>
                    </a:srgbClr>
                  </a:outerShdw>
                </a:effectLst>
                <a:latin typeface="Calibri" pitchFamily="34" charset="0"/>
              </a:rPr>
              <a:t>При травме ШОП – вынужденное положение головы, ограничение движений в ШОП, боли, напряжение мышц шеи. </a:t>
            </a:r>
            <a:r>
              <a:rPr lang="ru-RU" sz="2400" dirty="0" smtClean="0">
                <a:solidFill>
                  <a:schemeClr val="accent4">
                    <a:lumMod val="50000"/>
                  </a:schemeClr>
                </a:solidFill>
                <a:effectLst>
                  <a:outerShdw blurRad="38100" dist="38100" dir="2700000" algn="tl">
                    <a:srgbClr val="000000">
                      <a:alpha val="43137"/>
                    </a:srgbClr>
                  </a:outerShdw>
                </a:effectLst>
                <a:latin typeface="Calibri" pitchFamily="34" charset="0"/>
              </a:rPr>
              <a:t>При </a:t>
            </a:r>
            <a:r>
              <a:rPr lang="ru-RU" sz="2400" dirty="0" smtClean="0">
                <a:solidFill>
                  <a:schemeClr val="accent4">
                    <a:lumMod val="50000"/>
                  </a:schemeClr>
                </a:solidFill>
                <a:effectLst>
                  <a:outerShdw blurRad="38100" dist="38100" dir="2700000" algn="tl">
                    <a:srgbClr val="000000">
                      <a:alpha val="43137"/>
                    </a:srgbClr>
                  </a:outerShdw>
                </a:effectLst>
                <a:latin typeface="Calibri" pitchFamily="34" charset="0"/>
              </a:rPr>
              <a:t>подозрении на перелом позвоночника пострадавшего необходимо уложить на щит, транспортировать в больницу. На ШОП – мягкий воротник</a:t>
            </a:r>
            <a:r>
              <a:rPr lang="ru-RU" sz="2400" dirty="0" smtClean="0">
                <a:solidFill>
                  <a:schemeClr val="accent4">
                    <a:lumMod val="50000"/>
                  </a:schemeClr>
                </a:solidFill>
                <a:effectLst>
                  <a:outerShdw blurRad="38100" dist="38100" dir="2700000" algn="tl">
                    <a:srgbClr val="000000">
                      <a:alpha val="43137"/>
                    </a:srgbClr>
                  </a:outerShdw>
                </a:effectLst>
                <a:latin typeface="Calibri" pitchFamily="34" charset="0"/>
              </a:rPr>
              <a:t>.</a:t>
            </a:r>
          </a:p>
          <a:p>
            <a:pPr algn="ctr"/>
            <a:r>
              <a:rPr lang="ru-RU" sz="2400" b="1" u="sng" dirty="0" smtClean="0">
                <a:solidFill>
                  <a:srgbClr val="C00000"/>
                </a:solidFill>
              </a:rPr>
              <a:t>Когда направляете ребенка с подозрением на перелом в стационар – не кормить, не поить.</a:t>
            </a:r>
            <a:endParaRPr lang="ru-RU" sz="2400" dirty="0" smtClean="0">
              <a:solidFill>
                <a:srgbClr val="C00000"/>
              </a:solidFill>
            </a:endParaRPr>
          </a:p>
          <a:p>
            <a:pPr algn="ctr"/>
            <a:endParaRPr lang="ru-RU" sz="2400" dirty="0" smtClean="0">
              <a:solidFill>
                <a:schemeClr val="accent4">
                  <a:lumMod val="50000"/>
                </a:schemeClr>
              </a:solidFill>
              <a:effectLst>
                <a:outerShdw blurRad="38100" dist="38100" dir="2700000" algn="tl">
                  <a:srgbClr val="000000">
                    <a:alpha val="43137"/>
                  </a:srgbClr>
                </a:outerShdw>
              </a:effectLst>
              <a:latin typeface="Calibri" pitchFamily="34" charset="0"/>
            </a:endParaRPr>
          </a:p>
          <a:p>
            <a:endParaRPr lang="ru-RU" dirty="0"/>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CustomShape 1"/>
          <p:cNvSpPr/>
          <p:nvPr/>
        </p:nvSpPr>
        <p:spPr>
          <a:xfrm>
            <a:off x="4499992" y="1196752"/>
            <a:ext cx="4644008" cy="566124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47500" lnSpcReduction="20000"/>
          </a:bodyPr>
          <a:lstStyle/>
          <a:p>
            <a:pPr marL="343080" indent="-342000" algn="ctr">
              <a:spcBef>
                <a:spcPts val="641"/>
              </a:spcBef>
            </a:pPr>
            <a:r>
              <a:rPr lang="ru-RU" sz="4200" b="0" strike="noStrike" spc="-1" dirty="0">
                <a:solidFill>
                  <a:schemeClr val="tx2">
                    <a:lumMod val="50000"/>
                  </a:schemeClr>
                </a:solidFill>
                <a:effectLst>
                  <a:outerShdw blurRad="38100" dist="38100" dir="2700000" algn="tl">
                    <a:srgbClr val="000000">
                      <a:alpha val="43137"/>
                    </a:srgbClr>
                  </a:outerShdw>
                </a:effectLst>
                <a:latin typeface="Calibri" pitchFamily="34" charset="0"/>
                <a:ea typeface="DejaVu Sans"/>
              </a:rPr>
              <a:t>Под действием травмирующего предмета при целостности кожных покровов наступает разрыв сосудов кожи, подкожной клетчатки, </a:t>
            </a:r>
            <a:r>
              <a:rPr lang="ru-RU" sz="4200" b="0" strike="noStrike" spc="-1" dirty="0" err="1">
                <a:solidFill>
                  <a:schemeClr val="tx2">
                    <a:lumMod val="50000"/>
                  </a:schemeClr>
                </a:solidFill>
                <a:effectLst>
                  <a:outerShdw blurRad="38100" dist="38100" dir="2700000" algn="tl">
                    <a:srgbClr val="000000">
                      <a:alpha val="43137"/>
                    </a:srgbClr>
                  </a:outerShdw>
                </a:effectLst>
                <a:latin typeface="Calibri" pitchFamily="34" charset="0"/>
                <a:ea typeface="DejaVu Sans"/>
              </a:rPr>
              <a:t>коллагеновых</a:t>
            </a:r>
            <a:r>
              <a:rPr lang="ru-RU" sz="4200" b="0" strike="noStrike" spc="-1" dirty="0">
                <a:solidFill>
                  <a:schemeClr val="tx2">
                    <a:lumMod val="50000"/>
                  </a:schemeClr>
                </a:solidFill>
                <a:effectLst>
                  <a:outerShdw blurRad="38100" dist="38100" dir="2700000" algn="tl">
                    <a:srgbClr val="000000">
                      <a:alpha val="43137"/>
                    </a:srgbClr>
                  </a:outerShdw>
                </a:effectLst>
                <a:latin typeface="Calibri" pitchFamily="34" charset="0"/>
                <a:ea typeface="DejaVu Sans"/>
              </a:rPr>
              <a:t> волокон кожи и отдельных жировых долей</a:t>
            </a:r>
            <a:r>
              <a:rPr lang="ru-RU" sz="4200" b="0" strike="noStrike" spc="-1" dirty="0" smtClean="0">
                <a:solidFill>
                  <a:schemeClr val="tx2">
                    <a:lumMod val="50000"/>
                  </a:schemeClr>
                </a:solidFill>
                <a:effectLst>
                  <a:outerShdw blurRad="38100" dist="38100" dir="2700000" algn="tl">
                    <a:srgbClr val="000000">
                      <a:alpha val="43137"/>
                    </a:srgbClr>
                  </a:outerShdw>
                </a:effectLst>
                <a:latin typeface="Calibri" pitchFamily="34" charset="0"/>
                <a:ea typeface="DejaVu Sans"/>
              </a:rPr>
              <a:t>. </a:t>
            </a:r>
            <a:r>
              <a:rPr lang="ru-RU" sz="4200" dirty="0" smtClean="0">
                <a:solidFill>
                  <a:schemeClr val="tx2">
                    <a:lumMod val="50000"/>
                  </a:schemeClr>
                </a:solidFill>
                <a:effectLst>
                  <a:outerShdw blurRad="38100" dist="38100" dir="2700000" algn="tl">
                    <a:srgbClr val="000000">
                      <a:alpha val="43137"/>
                    </a:srgbClr>
                  </a:outerShdw>
                </a:effectLst>
                <a:latin typeface="Calibri" pitchFamily="34" charset="0"/>
              </a:rPr>
              <a:t>Клетчатка отделяется от фасции на том или ином протяжении. Фасция разрывается только в случае приложения значительной силы, обычно же остается целой. Далее действие травмирующей силы передается на мышцы. Поскольку мышцы находятся в замкнутом </a:t>
            </a:r>
            <a:r>
              <a:rPr lang="ru-RU" sz="4200" dirty="0" err="1" smtClean="0">
                <a:solidFill>
                  <a:schemeClr val="tx2">
                    <a:lumMod val="50000"/>
                  </a:schemeClr>
                </a:solidFill>
                <a:effectLst>
                  <a:outerShdw blurRad="38100" dist="38100" dir="2700000" algn="tl">
                    <a:srgbClr val="000000">
                      <a:alpha val="43137"/>
                    </a:srgbClr>
                  </a:outerShdw>
                </a:effectLst>
                <a:latin typeface="Calibri" pitchFamily="34" charset="0"/>
              </a:rPr>
              <a:t>фасциальном</a:t>
            </a:r>
            <a:r>
              <a:rPr lang="ru-RU" sz="4200" dirty="0" smtClean="0">
                <a:solidFill>
                  <a:schemeClr val="tx2">
                    <a:lumMod val="50000"/>
                  </a:schemeClr>
                </a:solidFill>
                <a:effectLst>
                  <a:outerShdw blurRad="38100" dist="38100" dir="2700000" algn="tl">
                    <a:srgbClr val="000000">
                      <a:alpha val="43137"/>
                    </a:srgbClr>
                  </a:outerShdw>
                </a:effectLst>
                <a:latin typeface="Calibri" pitchFamily="34" charset="0"/>
              </a:rPr>
              <a:t> мешке, окружая кость, происходит разрыв отдельных волокон, мышечных и </a:t>
            </a:r>
            <a:r>
              <a:rPr lang="ru-RU" sz="4200" dirty="0" err="1" smtClean="0">
                <a:solidFill>
                  <a:schemeClr val="tx2">
                    <a:lumMod val="50000"/>
                  </a:schemeClr>
                </a:solidFill>
                <a:effectLst>
                  <a:outerShdw blurRad="38100" dist="38100" dir="2700000" algn="tl">
                    <a:srgbClr val="000000">
                      <a:alpha val="43137"/>
                    </a:srgbClr>
                  </a:outerShdw>
                </a:effectLst>
                <a:latin typeface="Calibri" pitchFamily="34" charset="0"/>
              </a:rPr>
              <a:t>подфасциальных</a:t>
            </a:r>
            <a:r>
              <a:rPr lang="ru-RU" sz="4200" dirty="0" smtClean="0">
                <a:solidFill>
                  <a:schemeClr val="tx2">
                    <a:lumMod val="50000"/>
                  </a:schemeClr>
                </a:solidFill>
                <a:effectLst>
                  <a:outerShdw blurRad="38100" dist="38100" dir="2700000" algn="tl">
                    <a:srgbClr val="000000">
                      <a:alpha val="43137"/>
                    </a:srgbClr>
                  </a:outerShdw>
                </a:effectLst>
                <a:latin typeface="Calibri" pitchFamily="34" charset="0"/>
              </a:rPr>
              <a:t> сосудов. В то же время мышцы служат амортизатором при ушибах. В тех местах, где кость окружена ими со всех сторон, травмы надкостницы бывают крайне редко. </a:t>
            </a:r>
          </a:p>
          <a:p>
            <a:pPr marL="343080" indent="-342000" algn="ctr">
              <a:lnSpc>
                <a:spcPct val="100000"/>
              </a:lnSpc>
              <a:spcBef>
                <a:spcPts val="641"/>
              </a:spcBef>
            </a:pPr>
            <a:endParaRPr lang="ru-RU" sz="3200" b="0" strike="noStrike" spc="-1" dirty="0">
              <a:latin typeface="Arial"/>
            </a:endParaRPr>
          </a:p>
        </p:txBody>
      </p:sp>
      <p:pic>
        <p:nvPicPr>
          <p:cNvPr id="160" name="Picture 2"/>
          <p:cNvPicPr/>
          <p:nvPr/>
        </p:nvPicPr>
        <p:blipFill>
          <a:blip r:embed="rId2" cstate="print"/>
          <a:stretch/>
        </p:blipFill>
        <p:spPr>
          <a:xfrm>
            <a:off x="0" y="260648"/>
            <a:ext cx="5073840" cy="316728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CustomShape 1"/>
          <p:cNvSpPr/>
          <p:nvPr/>
        </p:nvSpPr>
        <p:spPr>
          <a:xfrm>
            <a:off x="467640" y="0"/>
            <a:ext cx="8228520" cy="907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gn="ctr">
              <a:lnSpc>
                <a:spcPct val="100000"/>
              </a:lnSpc>
            </a:pPr>
            <a:r>
              <a:rPr lang="ru-RU" sz="3600" b="1" i="1" strike="noStrike" spc="-1">
                <a:solidFill>
                  <a:srgbClr val="4F6228"/>
                </a:solidFill>
                <a:latin typeface="Calibri"/>
                <a:ea typeface="DejaVu Sans"/>
              </a:rPr>
              <a:t>Сотрясение головного мозга </a:t>
            </a:r>
            <a:endParaRPr lang="ru-RU" sz="3600" b="0" strike="noStrike" spc="-1">
              <a:latin typeface="Arial"/>
            </a:endParaRPr>
          </a:p>
        </p:txBody>
      </p:sp>
      <p:sp>
        <p:nvSpPr>
          <p:cNvPr id="290" name="CustomShape 2"/>
          <p:cNvSpPr/>
          <p:nvPr/>
        </p:nvSpPr>
        <p:spPr>
          <a:xfrm>
            <a:off x="457200" y="836640"/>
            <a:ext cx="8228520" cy="3167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77500" lnSpcReduction="20000"/>
          </a:bodyPr>
          <a:lstStyle/>
          <a:p>
            <a:pPr marL="343080" indent="-342000" algn="ctr">
              <a:spcBef>
                <a:spcPts val="641"/>
              </a:spcBef>
            </a:pPr>
            <a:r>
              <a:rPr lang="ru-RU" sz="3200" spc="-1" dirty="0" smtClean="0">
                <a:solidFill>
                  <a:srgbClr val="4F6228"/>
                </a:solidFill>
                <a:effectLst>
                  <a:outerShdw blurRad="38100" dist="38100" dir="2700000" algn="tl">
                    <a:srgbClr val="000000">
                      <a:alpha val="43137"/>
                    </a:srgbClr>
                  </a:outerShdw>
                </a:effectLst>
                <a:latin typeface="Calibri"/>
              </a:rPr>
              <a:t>Сотрясение головного мозга по сравнению с его ушибом представляет собой более легкую форму повреждения. Нарушения при нем носят функциональный характер. Основные </a:t>
            </a:r>
            <a:r>
              <a:rPr lang="ru-RU" sz="3200" b="0" strike="noStrike" spc="-1" dirty="0">
                <a:solidFill>
                  <a:srgbClr val="4F6228"/>
                </a:solidFill>
                <a:effectLst>
                  <a:outerShdw blurRad="38100" dist="38100" dir="2700000" algn="tl">
                    <a:srgbClr val="000000">
                      <a:alpha val="43137"/>
                    </a:srgbClr>
                  </a:outerShdw>
                </a:effectLst>
                <a:latin typeface="Calibri"/>
                <a:ea typeface="DejaVu Sans"/>
              </a:rPr>
              <a:t>симптомы: оглушение, реже кратковременная потеря сознания; утрата больным способности вспомнить, что было с ним до травмы; головная боль, головокружение, тошнота, звон и шум в ушах, приливы крови к лицу, потливость, быстро проходящие расстройства дыхания, изменение пульса (кратковременное учащение или замедление).</a:t>
            </a:r>
            <a:endParaRPr lang="ru-RU" sz="3200" b="0" strike="noStrike" spc="-1" dirty="0">
              <a:effectLst>
                <a:outerShdw blurRad="38100" dist="38100" dir="2700000" algn="tl">
                  <a:srgbClr val="000000">
                    <a:alpha val="43137"/>
                  </a:srgbClr>
                </a:outerShdw>
              </a:effectLst>
              <a:latin typeface="Arial"/>
            </a:endParaRPr>
          </a:p>
          <a:p>
            <a:pPr marL="343080" indent="-342000" algn="ctr">
              <a:lnSpc>
                <a:spcPct val="100000"/>
              </a:lnSpc>
              <a:spcBef>
                <a:spcPts val="641"/>
              </a:spcBef>
            </a:pPr>
            <a:endParaRPr lang="ru-RU" sz="3200" b="0" strike="noStrike" spc="-1" dirty="0">
              <a:latin typeface="Arial"/>
            </a:endParaRPr>
          </a:p>
          <a:p>
            <a:pPr marL="343080" indent="-342000">
              <a:lnSpc>
                <a:spcPct val="100000"/>
              </a:lnSpc>
              <a:spcBef>
                <a:spcPts val="641"/>
              </a:spcBef>
            </a:pPr>
            <a:endParaRPr lang="ru-RU" sz="3200" b="0" strike="noStrike" spc="-1" dirty="0">
              <a:latin typeface="Arial"/>
            </a:endParaRPr>
          </a:p>
        </p:txBody>
      </p:sp>
      <p:pic>
        <p:nvPicPr>
          <p:cNvPr id="291" name="Picture 3"/>
          <p:cNvPicPr/>
          <p:nvPr/>
        </p:nvPicPr>
        <p:blipFill>
          <a:blip r:embed="rId2" cstate="print"/>
          <a:stretch/>
        </p:blipFill>
        <p:spPr>
          <a:xfrm>
            <a:off x="2627640" y="3949920"/>
            <a:ext cx="3599280" cy="290700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CustomShape 1"/>
          <p:cNvSpPr/>
          <p:nvPr/>
        </p:nvSpPr>
        <p:spPr>
          <a:xfrm>
            <a:off x="467640" y="0"/>
            <a:ext cx="8228520" cy="62068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403152"/>
                </a:solidFill>
                <a:latin typeface="Calibri"/>
                <a:ea typeface="DejaVu Sans"/>
              </a:rPr>
              <a:t>Ушиб головного мозга </a:t>
            </a:r>
            <a:endParaRPr lang="ru-RU" sz="4400" b="0" strike="noStrike" spc="-1">
              <a:latin typeface="Arial"/>
            </a:endParaRPr>
          </a:p>
        </p:txBody>
      </p:sp>
      <p:sp>
        <p:nvSpPr>
          <p:cNvPr id="293" name="CustomShape 2"/>
          <p:cNvSpPr/>
          <p:nvPr/>
        </p:nvSpPr>
        <p:spPr>
          <a:xfrm>
            <a:off x="0" y="2780928"/>
            <a:ext cx="5506920" cy="407599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62500" lnSpcReduction="20000"/>
          </a:bodyPr>
          <a:lstStyle/>
          <a:p>
            <a:pPr marL="343080" indent="-342000">
              <a:lnSpc>
                <a:spcPct val="100000"/>
              </a:lnSpc>
              <a:spcBef>
                <a:spcPts val="641"/>
              </a:spcBef>
              <a:buClr>
                <a:srgbClr val="403152"/>
              </a:buClr>
            </a:pPr>
            <a:r>
              <a:rPr lang="ru-RU" sz="3200" spc="-1" dirty="0" smtClean="0">
                <a:solidFill>
                  <a:srgbClr val="403152"/>
                </a:solidFill>
                <a:latin typeface="Calibri"/>
                <a:ea typeface="DejaVu Sans"/>
              </a:rPr>
              <a:t>Клинические признаки:</a:t>
            </a:r>
          </a:p>
          <a:p>
            <a:pPr marL="343080" indent="-342000">
              <a:lnSpc>
                <a:spcPct val="100000"/>
              </a:lnSpc>
              <a:spcBef>
                <a:spcPts val="641"/>
              </a:spcBef>
              <a:buClr>
                <a:srgbClr val="403152"/>
              </a:buClr>
              <a:buFont typeface="Wingdings" pitchFamily="2" charset="2"/>
              <a:buChar char="ü"/>
            </a:pPr>
            <a:r>
              <a:rPr lang="ru-RU" sz="3200" b="0" strike="noStrike" spc="-1" dirty="0" smtClean="0">
                <a:solidFill>
                  <a:srgbClr val="403152"/>
                </a:solidFill>
                <a:latin typeface="Calibri"/>
                <a:ea typeface="DejaVu Sans"/>
              </a:rPr>
              <a:t>Прогрессирующая </a:t>
            </a:r>
            <a:r>
              <a:rPr lang="ru-RU" sz="3200" b="0" strike="noStrike" spc="-1" dirty="0">
                <a:solidFill>
                  <a:srgbClr val="403152"/>
                </a:solidFill>
                <a:latin typeface="Calibri"/>
                <a:ea typeface="DejaVu Sans"/>
              </a:rPr>
              <a:t>головная боль</a:t>
            </a:r>
            <a:r>
              <a:rPr lang="ru-RU" sz="3200" b="0" strike="noStrike" spc="-1" dirty="0" smtClean="0">
                <a:solidFill>
                  <a:srgbClr val="403152"/>
                </a:solidFill>
                <a:latin typeface="Calibri"/>
                <a:ea typeface="DejaVu Sans"/>
              </a:rPr>
              <a:t>;</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Многократная рвота; </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Усугубление дезориентации;</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Ухудшение уровня сознания;</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Анизокория (разные размеры зрачков);</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Пониженный пульс;</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Повышение АД;</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Нарушение функций зрения, слуха, речи;</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Ретроградная амнезия;</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Слабое, редкое, поверхностное дыхание;</a:t>
            </a:r>
            <a:endParaRPr lang="ru-RU" sz="3200" b="0" strike="noStrike" spc="-1" dirty="0">
              <a:latin typeface="Arial"/>
            </a:endParaRPr>
          </a:p>
          <a:p>
            <a:pPr marL="343080" indent="-342000">
              <a:lnSpc>
                <a:spcPct val="100000"/>
              </a:lnSpc>
              <a:spcBef>
                <a:spcPts val="641"/>
              </a:spcBef>
              <a:buClr>
                <a:srgbClr val="403152"/>
              </a:buClr>
              <a:buFont typeface="Wingdings" charset="2"/>
              <a:buChar char=""/>
            </a:pPr>
            <a:r>
              <a:rPr lang="ru-RU" sz="3200" b="0" strike="noStrike" spc="-1" dirty="0">
                <a:solidFill>
                  <a:srgbClr val="403152"/>
                </a:solidFill>
                <a:latin typeface="Calibri"/>
                <a:ea typeface="DejaVu Sans"/>
              </a:rPr>
              <a:t> Кровянистые выделения из носа, ушей.</a:t>
            </a:r>
            <a:endParaRPr lang="ru-RU" sz="3200" b="0" strike="noStrike" spc="-1" dirty="0">
              <a:latin typeface="Arial"/>
            </a:endParaRPr>
          </a:p>
          <a:p>
            <a:pPr>
              <a:lnSpc>
                <a:spcPct val="100000"/>
              </a:lnSpc>
              <a:spcBef>
                <a:spcPts val="641"/>
              </a:spcBef>
            </a:pPr>
            <a:endParaRPr lang="ru-RU" sz="3200" b="0" strike="noStrike" spc="-1" dirty="0">
              <a:latin typeface="Arial"/>
            </a:endParaRPr>
          </a:p>
          <a:p>
            <a:pPr>
              <a:lnSpc>
                <a:spcPct val="100000"/>
              </a:lnSpc>
              <a:spcBef>
                <a:spcPts val="641"/>
              </a:spcBef>
            </a:pPr>
            <a:endParaRPr lang="ru-RU" sz="3200" b="0" strike="noStrike" spc="-1" dirty="0">
              <a:latin typeface="Arial"/>
            </a:endParaRPr>
          </a:p>
        </p:txBody>
      </p:sp>
      <p:pic>
        <p:nvPicPr>
          <p:cNvPr id="294" name="Picture 2"/>
          <p:cNvPicPr/>
          <p:nvPr/>
        </p:nvPicPr>
        <p:blipFill>
          <a:blip r:embed="rId2" cstate="print"/>
          <a:srcRect r="57581"/>
          <a:stretch/>
        </p:blipFill>
        <p:spPr>
          <a:xfrm>
            <a:off x="5580112" y="2924944"/>
            <a:ext cx="3232800" cy="3542400"/>
          </a:xfrm>
          <a:prstGeom prst="rect">
            <a:avLst/>
          </a:prstGeom>
          <a:ln>
            <a:noFill/>
          </a:ln>
          <a:effectLst>
            <a:softEdge rad="112500"/>
          </a:effectLst>
        </p:spPr>
      </p:pic>
      <p:sp>
        <p:nvSpPr>
          <p:cNvPr id="5" name="TextBox 4"/>
          <p:cNvSpPr txBox="1"/>
          <p:nvPr/>
        </p:nvSpPr>
        <p:spPr>
          <a:xfrm>
            <a:off x="0" y="620688"/>
            <a:ext cx="8820472" cy="1938992"/>
          </a:xfrm>
          <a:prstGeom prst="rect">
            <a:avLst/>
          </a:prstGeom>
          <a:noFill/>
        </p:spPr>
        <p:txBody>
          <a:bodyPr wrap="square" rtlCol="0">
            <a:spAutoFit/>
          </a:bodyPr>
          <a:lstStyle/>
          <a:p>
            <a:pPr algn="ctr"/>
            <a:r>
              <a:rPr lang="ru-RU" sz="2000" dirty="0" smtClean="0">
                <a:solidFill>
                  <a:schemeClr val="accent5">
                    <a:lumMod val="50000"/>
                  </a:schemeClr>
                </a:solidFill>
                <a:effectLst>
                  <a:outerShdw blurRad="38100" dist="38100" dir="2700000" algn="tl">
                    <a:srgbClr val="000000">
                      <a:alpha val="43137"/>
                    </a:srgbClr>
                  </a:outerShdw>
                </a:effectLst>
                <a:latin typeface="Calibri" pitchFamily="34" charset="0"/>
              </a:rPr>
              <a:t>Ушибы головного мозга различают по локализации, глубине повреждений мозговой ткани и степени тяжести. Очаги ушибов располагаются в полушариях головного мозга на их поверхности, основании, в мозжечке и в стволовых отделах. Особенно тяжелы ушибы, при которых имеется множество очагов разрушения тканей не только в полушариях, но и в стволовых отделах головного мозга. </a:t>
            </a:r>
            <a:endParaRPr lang="ru-RU" sz="2000" dirty="0">
              <a:solidFill>
                <a:schemeClr val="accent5">
                  <a:lumMod val="50000"/>
                </a:schemeClr>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CustomShape 1"/>
          <p:cNvSpPr/>
          <p:nvPr/>
        </p:nvSpPr>
        <p:spPr>
          <a:xfrm>
            <a:off x="467640" y="188640"/>
            <a:ext cx="8228520" cy="795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C00000"/>
                </a:solidFill>
                <a:latin typeface="Calibri"/>
                <a:ea typeface="DejaVu Sans"/>
              </a:rPr>
              <a:t>Неотложные мероприятия </a:t>
            </a:r>
            <a:endParaRPr lang="ru-RU" sz="4400" b="0" strike="noStrike" spc="-1">
              <a:latin typeface="Arial"/>
            </a:endParaRPr>
          </a:p>
        </p:txBody>
      </p:sp>
      <p:sp>
        <p:nvSpPr>
          <p:cNvPr id="296" name="CustomShape 2"/>
          <p:cNvSpPr/>
          <p:nvPr/>
        </p:nvSpPr>
        <p:spPr>
          <a:xfrm>
            <a:off x="457200" y="980640"/>
            <a:ext cx="8228520" cy="5144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000">
              <a:lnSpc>
                <a:spcPct val="100000"/>
              </a:lnSpc>
              <a:spcBef>
                <a:spcPts val="641"/>
              </a:spcBef>
              <a:buClr>
                <a:srgbClr val="C00000"/>
              </a:buClr>
              <a:buFont typeface="Wingdings" charset="2"/>
              <a:buChar char=""/>
            </a:pPr>
            <a:r>
              <a:rPr lang="ru-RU" sz="3200" b="0" strike="noStrike" spc="-1">
                <a:solidFill>
                  <a:srgbClr val="C00000"/>
                </a:solidFill>
                <a:latin typeface="Calibri"/>
                <a:ea typeface="DejaVu Sans"/>
              </a:rPr>
              <a:t>Уложить пострадавшего, придать возвышенное положение голове;</a:t>
            </a:r>
            <a:endParaRPr lang="ru-RU" sz="3200" b="0" strike="noStrike" spc="-1">
              <a:latin typeface="Arial"/>
            </a:endParaRPr>
          </a:p>
          <a:p>
            <a:pPr marL="343080" indent="-342000">
              <a:lnSpc>
                <a:spcPct val="100000"/>
              </a:lnSpc>
              <a:spcBef>
                <a:spcPts val="641"/>
              </a:spcBef>
              <a:buClr>
                <a:srgbClr val="C00000"/>
              </a:buClr>
              <a:buFont typeface="Wingdings" charset="2"/>
              <a:buChar char=""/>
            </a:pPr>
            <a:r>
              <a:rPr lang="ru-RU" sz="3200" b="0" strike="noStrike" spc="-1">
                <a:solidFill>
                  <a:srgbClr val="C00000"/>
                </a:solidFill>
                <a:latin typeface="Calibri"/>
                <a:ea typeface="DejaVu Sans"/>
              </a:rPr>
              <a:t>При наличии ран – обработка ран;</a:t>
            </a:r>
            <a:endParaRPr lang="ru-RU" sz="3200" b="0" strike="noStrike" spc="-1">
              <a:latin typeface="Arial"/>
            </a:endParaRPr>
          </a:p>
          <a:p>
            <a:pPr marL="343080" indent="-342000">
              <a:lnSpc>
                <a:spcPct val="100000"/>
              </a:lnSpc>
              <a:spcBef>
                <a:spcPts val="641"/>
              </a:spcBef>
              <a:buClr>
                <a:srgbClr val="C00000"/>
              </a:buClr>
              <a:buFont typeface="Wingdings" charset="2"/>
              <a:buChar char=""/>
            </a:pPr>
            <a:r>
              <a:rPr lang="ru-RU" sz="3200" b="0" strike="noStrike" spc="-1">
                <a:solidFill>
                  <a:srgbClr val="C00000"/>
                </a:solidFill>
                <a:latin typeface="Calibri"/>
                <a:ea typeface="DejaVu Sans"/>
              </a:rPr>
              <a:t>Наложение тугой повязки на голову;</a:t>
            </a:r>
            <a:endParaRPr lang="ru-RU" sz="3200" b="0" strike="noStrike" spc="-1">
              <a:latin typeface="Arial"/>
            </a:endParaRPr>
          </a:p>
          <a:p>
            <a:pPr marL="343080" indent="-342000">
              <a:lnSpc>
                <a:spcPct val="100000"/>
              </a:lnSpc>
              <a:spcBef>
                <a:spcPts val="641"/>
              </a:spcBef>
              <a:buClr>
                <a:srgbClr val="C00000"/>
              </a:buClr>
              <a:buFont typeface="Wingdings" charset="2"/>
              <a:buChar char=""/>
            </a:pPr>
            <a:r>
              <a:rPr lang="ru-RU" sz="3200" b="0" strike="noStrike" spc="-1">
                <a:solidFill>
                  <a:srgbClr val="C00000"/>
                </a:solidFill>
                <a:latin typeface="Calibri"/>
                <a:ea typeface="DejaVu Sans"/>
              </a:rPr>
              <a:t>Холодный компресс на голову;</a:t>
            </a:r>
            <a:endParaRPr lang="ru-RU" sz="3200" b="0" strike="noStrike" spc="-1">
              <a:latin typeface="Arial"/>
            </a:endParaRPr>
          </a:p>
          <a:p>
            <a:pPr marL="343080" indent="-342000">
              <a:lnSpc>
                <a:spcPct val="100000"/>
              </a:lnSpc>
              <a:spcBef>
                <a:spcPts val="641"/>
              </a:spcBef>
              <a:buClr>
                <a:srgbClr val="C00000"/>
              </a:buClr>
              <a:buFont typeface="Wingdings" charset="2"/>
              <a:buChar char=""/>
            </a:pPr>
            <a:r>
              <a:rPr lang="ru-RU" sz="3200" b="0" strike="noStrike" spc="-1">
                <a:solidFill>
                  <a:srgbClr val="C00000"/>
                </a:solidFill>
                <a:latin typeface="Calibri"/>
                <a:ea typeface="DejaVu Sans"/>
              </a:rPr>
              <a:t>Контроль АД, ЧСС;</a:t>
            </a:r>
            <a:endParaRPr lang="ru-RU" sz="3200" b="0" strike="noStrike" spc="-1">
              <a:latin typeface="Arial"/>
            </a:endParaRPr>
          </a:p>
          <a:p>
            <a:pPr marL="343080" indent="-342000">
              <a:lnSpc>
                <a:spcPct val="100000"/>
              </a:lnSpc>
              <a:spcBef>
                <a:spcPts val="641"/>
              </a:spcBef>
              <a:buClr>
                <a:srgbClr val="C00000"/>
              </a:buClr>
              <a:buFont typeface="Wingdings" charset="2"/>
              <a:buChar char=""/>
            </a:pPr>
            <a:r>
              <a:rPr lang="ru-RU" sz="3200" b="0" strike="noStrike" spc="-1">
                <a:solidFill>
                  <a:srgbClr val="C00000"/>
                </a:solidFill>
                <a:latin typeface="Calibri"/>
                <a:ea typeface="DejaVu Sans"/>
              </a:rPr>
              <a:t>Постоянный речевой контакт;</a:t>
            </a:r>
            <a:endParaRPr lang="ru-RU" sz="3200" b="0" strike="noStrike" spc="-1">
              <a:latin typeface="Arial"/>
            </a:endParaRPr>
          </a:p>
          <a:p>
            <a:pPr marL="343080" indent="-342000">
              <a:lnSpc>
                <a:spcPct val="100000"/>
              </a:lnSpc>
              <a:spcBef>
                <a:spcPts val="641"/>
              </a:spcBef>
              <a:buClr>
                <a:srgbClr val="C00000"/>
              </a:buClr>
              <a:buFont typeface="Wingdings" charset="2"/>
              <a:buChar char=""/>
            </a:pPr>
            <a:r>
              <a:rPr lang="ru-RU" sz="3200" b="0" strike="noStrike" spc="-1">
                <a:solidFill>
                  <a:srgbClr val="C00000"/>
                </a:solidFill>
                <a:latin typeface="Calibri"/>
                <a:ea typeface="DejaVu Sans"/>
              </a:rPr>
              <a:t>Срочная транспортировка в стационар. </a:t>
            </a:r>
            <a:endParaRPr lang="ru-RU" sz="3200" b="0" strike="noStrike" spc="-1">
              <a:latin typeface="Arial"/>
            </a:endParaRPr>
          </a:p>
          <a:p>
            <a:pPr>
              <a:lnSpc>
                <a:spcPct val="100000"/>
              </a:lnSpc>
              <a:spcBef>
                <a:spcPts val="641"/>
              </a:spcBef>
            </a:pPr>
            <a:endParaRPr lang="ru-RU" sz="3200" b="0" strike="noStrike" spc="-1">
              <a:latin typeface="Arial"/>
            </a:endParaRPr>
          </a:p>
          <a:p>
            <a:pPr>
              <a:lnSpc>
                <a:spcPct val="100000"/>
              </a:lnSpc>
              <a:spcBef>
                <a:spcPts val="641"/>
              </a:spcBef>
            </a:pPr>
            <a:endParaRPr lang="ru-RU" sz="3200" b="0" strike="noStrike" spc="-1">
              <a:latin typeface="Arial"/>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b3fd707785d30a560fa88d5be99257a4.jpg"/>
          <p:cNvPicPr>
            <a:picLocks noChangeAspect="1" noChangeArrowheads="1"/>
          </p:cNvPicPr>
          <p:nvPr/>
        </p:nvPicPr>
        <p:blipFill>
          <a:blip r:embed="rId2" cstate="print"/>
          <a:srcRect/>
          <a:stretch>
            <a:fillRect/>
          </a:stretch>
        </p:blipFill>
        <p:spPr bwMode="auto">
          <a:xfrm>
            <a:off x="5508104" y="4096954"/>
            <a:ext cx="3635896" cy="2761046"/>
          </a:xfrm>
          <a:prstGeom prst="rect">
            <a:avLst/>
          </a:prstGeom>
          <a:ln>
            <a:noFill/>
          </a:ln>
          <a:effectLst>
            <a:softEdge rad="112500"/>
          </a:effectLst>
        </p:spPr>
      </p:pic>
      <p:sp>
        <p:nvSpPr>
          <p:cNvPr id="3" name="Подзаголовок 2"/>
          <p:cNvSpPr>
            <a:spLocks noGrp="1"/>
          </p:cNvSpPr>
          <p:nvPr>
            <p:ph type="subTitle"/>
          </p:nvPr>
        </p:nvSpPr>
        <p:spPr>
          <a:xfrm>
            <a:off x="179512" y="0"/>
            <a:ext cx="8228880" cy="4725144"/>
          </a:xfrm>
        </p:spPr>
        <p:txBody>
          <a:bodyPr>
            <a:normAutofit fontScale="92500" lnSpcReduction="10000"/>
          </a:bodyPr>
          <a:lstStyle/>
          <a:p>
            <a:pPr algn="l" fontAlgn="base"/>
            <a:r>
              <a:rPr lang="ru-RU" dirty="0" smtClean="0"/>
              <a:t>	</a:t>
            </a:r>
            <a:r>
              <a:rPr lang="ru-RU" sz="2600" dirty="0" smtClean="0">
                <a:solidFill>
                  <a:schemeClr val="accent4">
                    <a:lumMod val="50000"/>
                  </a:schemeClr>
                </a:solidFill>
                <a:effectLst>
                  <a:outerShdw blurRad="38100" dist="38100" dir="2700000" algn="tl">
                    <a:srgbClr val="000000">
                      <a:alpha val="43137"/>
                    </a:srgbClr>
                  </a:outerShdw>
                </a:effectLst>
                <a:latin typeface="Calibri" pitchFamily="34" charset="0"/>
                <a:cs typeface="Times New Roman" pitchFamily="18" charset="0"/>
              </a:rPr>
              <a:t>При </a:t>
            </a:r>
            <a:r>
              <a:rPr lang="ru-RU" sz="2600" dirty="0">
                <a:solidFill>
                  <a:schemeClr val="accent4">
                    <a:lumMod val="50000"/>
                  </a:schemeClr>
                </a:solidFill>
                <a:effectLst>
                  <a:outerShdw blurRad="38100" dist="38100" dir="2700000" algn="tl">
                    <a:srgbClr val="000000">
                      <a:alpha val="43137"/>
                    </a:srgbClr>
                  </a:outerShdw>
                </a:effectLst>
                <a:latin typeface="Calibri" pitchFamily="34" charset="0"/>
                <a:cs typeface="Times New Roman" pitchFamily="18" charset="0"/>
              </a:rPr>
              <a:t>массовых кровотечениях из ран головы больному накладывают давящую повязку, транспортируют на носилках с приподнятым изголовьем в больницу. Никогда не следует извлекать из раны костные отломки и инородные тела, так как эти манипуляции нередко сопровождаются обильным кровотечением.</a:t>
            </a:r>
          </a:p>
          <a:p>
            <a:pPr algn="l" fontAlgn="base"/>
            <a:r>
              <a:rPr lang="ru-RU" sz="2600" dirty="0" smtClean="0">
                <a:solidFill>
                  <a:schemeClr val="accent4">
                    <a:lumMod val="50000"/>
                  </a:schemeClr>
                </a:solidFill>
                <a:effectLst>
                  <a:outerShdw blurRad="38100" dist="38100" dir="2700000" algn="tl">
                    <a:srgbClr val="000000">
                      <a:alpha val="43137"/>
                    </a:srgbClr>
                  </a:outerShdw>
                </a:effectLst>
                <a:latin typeface="Calibri" pitchFamily="34" charset="0"/>
                <a:cs typeface="Times New Roman" pitchFamily="18" charset="0"/>
              </a:rPr>
              <a:t>	Таким </a:t>
            </a:r>
            <a:r>
              <a:rPr lang="ru-RU" sz="2600" dirty="0">
                <a:solidFill>
                  <a:schemeClr val="accent4">
                    <a:lumMod val="50000"/>
                  </a:schemeClr>
                </a:solidFill>
                <a:effectLst>
                  <a:outerShdw blurRad="38100" dist="38100" dir="2700000" algn="tl">
                    <a:srgbClr val="000000">
                      <a:alpha val="43137"/>
                    </a:srgbClr>
                  </a:outerShdw>
                </a:effectLst>
                <a:latin typeface="Calibri" pitchFamily="34" charset="0"/>
                <a:cs typeface="Times New Roman" pitchFamily="18" charset="0"/>
              </a:rPr>
              <a:t>образом, оказывающий неотложную помощь в случаях черепно-мозговой и сочетанной черепно-мозговой травмы должен в ближайшие минуты после происшествия принять меры, необходимые для спасения жизни пострадавшего, - нормализовать дыхание, остановить кровотечение, произвести фикцию головы и шеи, правильно уложить больного на носилки, то есть подготовить его к транспортировке в лечебное учреждение.</a:t>
            </a:r>
          </a:p>
          <a:p>
            <a:endParaRPr lang="ru-RU"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 name="Picture 2"/>
          <p:cNvPicPr/>
          <p:nvPr/>
        </p:nvPicPr>
        <p:blipFill>
          <a:blip r:embed="rId2" cstate="print"/>
          <a:srcRect l="25000" b="130"/>
          <a:stretch/>
        </p:blipFill>
        <p:spPr>
          <a:xfrm>
            <a:off x="0" y="0"/>
            <a:ext cx="9142920" cy="6856920"/>
          </a:xfrm>
          <a:prstGeom prst="rect">
            <a:avLst/>
          </a:prstGeom>
          <a:ln>
            <a:noFill/>
          </a:ln>
        </p:spPr>
      </p:pic>
      <p:sp>
        <p:nvSpPr>
          <p:cNvPr id="298" name="CustomShape 1"/>
          <p:cNvSpPr/>
          <p:nvPr/>
        </p:nvSpPr>
        <p:spPr>
          <a:xfrm>
            <a:off x="0" y="1628640"/>
            <a:ext cx="6261480" cy="1468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0" strike="noStrike" spc="-1">
                <a:solidFill>
                  <a:srgbClr val="10243E"/>
                </a:solidFill>
                <a:latin typeface="Calibri"/>
                <a:ea typeface="DejaVu Sans"/>
              </a:rPr>
              <a:t>Спасибо за внимание !</a:t>
            </a:r>
            <a:endParaRPr lang="ru-RU" sz="4400" b="0" strike="noStrike" spc="-1">
              <a:latin typeface="Arial"/>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 name="Picture 2"/>
          <p:cNvPicPr/>
          <p:nvPr/>
        </p:nvPicPr>
        <p:blipFill>
          <a:blip r:embed="rId2" cstate="print"/>
          <a:srcRect l="3047" r="42044"/>
          <a:stretch/>
        </p:blipFill>
        <p:spPr>
          <a:xfrm>
            <a:off x="5400784" y="2854016"/>
            <a:ext cx="3743216" cy="4003984"/>
          </a:xfrm>
          <a:prstGeom prst="rect">
            <a:avLst/>
          </a:prstGeom>
          <a:ln>
            <a:noFill/>
          </a:ln>
          <a:effectLst>
            <a:softEdge rad="112500"/>
          </a:effectLst>
        </p:spPr>
      </p:pic>
      <p:sp>
        <p:nvSpPr>
          <p:cNvPr id="163" name="CustomShape 1"/>
          <p:cNvSpPr/>
          <p:nvPr/>
        </p:nvSpPr>
        <p:spPr>
          <a:xfrm>
            <a:off x="611640" y="0"/>
            <a:ext cx="8228520" cy="548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dirty="0">
                <a:solidFill>
                  <a:srgbClr val="215968"/>
                </a:solidFill>
                <a:latin typeface="Calibri"/>
                <a:ea typeface="DejaVu Sans"/>
              </a:rPr>
              <a:t>Клинические признаки </a:t>
            </a:r>
            <a:endParaRPr lang="ru-RU" sz="4400" b="0" strike="noStrike" spc="-1" dirty="0">
              <a:latin typeface="Arial"/>
            </a:endParaRPr>
          </a:p>
        </p:txBody>
      </p:sp>
      <p:sp>
        <p:nvSpPr>
          <p:cNvPr id="164" name="CustomShape 2"/>
          <p:cNvSpPr/>
          <p:nvPr/>
        </p:nvSpPr>
        <p:spPr>
          <a:xfrm>
            <a:off x="251640" y="692696"/>
            <a:ext cx="5399640" cy="543234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641"/>
              </a:spcBef>
            </a:pPr>
            <a:r>
              <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rPr>
              <a:t>	Для </a:t>
            </a:r>
            <a:r>
              <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rPr>
              <a:t>ушиба характерны кровоизлияния, отек и боль в области травмы. Ограничение функции поврежденного органа наступает не всегда и обычно связано с болевым синдромом. </a:t>
            </a:r>
            <a:endPar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endParaRPr>
          </a:p>
          <a:p>
            <a:pPr>
              <a:lnSpc>
                <a:spcPct val="100000"/>
              </a:lnSpc>
              <a:spcBef>
                <a:spcPts val="641"/>
              </a:spcBef>
            </a:pPr>
            <a:r>
              <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rPr>
              <a:t>	</a:t>
            </a:r>
            <a:r>
              <a:rPr lang="ru-RU" sz="2000" u="sng" dirty="0" smtClean="0">
                <a:solidFill>
                  <a:srgbClr val="C00000"/>
                </a:solidFill>
                <a:effectLst>
                  <a:outerShdw blurRad="38100" dist="38100" dir="2700000" algn="tl">
                    <a:srgbClr val="000000">
                      <a:alpha val="43137"/>
                    </a:srgbClr>
                  </a:outerShdw>
                </a:effectLst>
                <a:latin typeface="Calibri" pitchFamily="34" charset="0"/>
              </a:rPr>
              <a:t>Постоянный </a:t>
            </a:r>
            <a:r>
              <a:rPr lang="ru-RU" sz="2000" u="sng" dirty="0" smtClean="0">
                <a:solidFill>
                  <a:srgbClr val="C00000"/>
                </a:solidFill>
                <a:effectLst>
                  <a:outerShdw blurRad="38100" dist="38100" dir="2700000" algn="tl">
                    <a:srgbClr val="000000">
                      <a:alpha val="43137"/>
                    </a:srgbClr>
                  </a:outerShdw>
                </a:effectLst>
                <a:latin typeface="Calibri" pitchFamily="34" charset="0"/>
              </a:rPr>
              <a:t>симптом ушиба – кровоизлияние в мягкие ткани. </a:t>
            </a:r>
            <a:r>
              <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rPr>
              <a:t>Излившаяся кровь </a:t>
            </a:r>
            <a:r>
              <a:rPr lang="ru-RU" sz="2000" dirty="0" err="1" smtClean="0">
                <a:solidFill>
                  <a:schemeClr val="accent1">
                    <a:lumMod val="50000"/>
                  </a:schemeClr>
                </a:solidFill>
                <a:effectLst>
                  <a:outerShdw blurRad="38100" dist="38100" dir="2700000" algn="tl">
                    <a:srgbClr val="000000">
                      <a:alpha val="43137"/>
                    </a:srgbClr>
                  </a:outerShdw>
                </a:effectLst>
                <a:latin typeface="Calibri" pitchFamily="34" charset="0"/>
              </a:rPr>
              <a:t>имбибирует</a:t>
            </a:r>
            <a:r>
              <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rPr>
              <a:t> травмированные и окружающие ткани, при значительных размерах расслаивает их, распространяясь по </a:t>
            </a:r>
            <a:r>
              <a:rPr lang="ru-RU" sz="2000" dirty="0" err="1" smtClean="0">
                <a:solidFill>
                  <a:schemeClr val="accent1">
                    <a:lumMod val="50000"/>
                  </a:schemeClr>
                </a:solidFill>
                <a:effectLst>
                  <a:outerShdw blurRad="38100" dist="38100" dir="2700000" algn="tl">
                    <a:srgbClr val="000000">
                      <a:alpha val="43137"/>
                    </a:srgbClr>
                  </a:outerShdw>
                </a:effectLst>
                <a:latin typeface="Calibri" pitchFamily="34" charset="0"/>
              </a:rPr>
              <a:t>фасциальным</a:t>
            </a:r>
            <a:r>
              <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rPr>
              <a:t> влагалищам или образуя отграниченную гематому. </a:t>
            </a:r>
            <a:endPar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endParaRPr>
          </a:p>
          <a:p>
            <a:pPr>
              <a:lnSpc>
                <a:spcPct val="100000"/>
              </a:lnSpc>
              <a:spcBef>
                <a:spcPts val="641"/>
              </a:spcBef>
            </a:pPr>
            <a:r>
              <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rPr>
              <a:t>	</a:t>
            </a:r>
            <a:r>
              <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rPr>
              <a:t>В </a:t>
            </a:r>
            <a:r>
              <a:rPr lang="ru-RU" sz="2000" dirty="0" smtClean="0">
                <a:solidFill>
                  <a:schemeClr val="accent1">
                    <a:lumMod val="50000"/>
                  </a:schemeClr>
                </a:solidFill>
                <a:effectLst>
                  <a:outerShdw blurRad="38100" dist="38100" dir="2700000" algn="tl">
                    <a:srgbClr val="000000">
                      <a:alpha val="43137"/>
                    </a:srgbClr>
                  </a:outerShdw>
                </a:effectLst>
                <a:latin typeface="Calibri" pitchFamily="34" charset="0"/>
              </a:rPr>
              <a:t>первом случае возникает обширный кровоподтек, который мигрирует от места ушиба в дистально расположенные области. Во втором – гематома либо рассасывается, либо окружается плотной соединительнотканной оболочкой. </a:t>
            </a:r>
            <a:endParaRPr lang="ru-RU" sz="2000" b="0" strike="noStrike" spc="-1" dirty="0">
              <a:solidFill>
                <a:schemeClr val="accent1">
                  <a:lumMod val="50000"/>
                </a:schemeClr>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1"/>
          <p:cNvSpPr/>
          <p:nvPr/>
        </p:nvSpPr>
        <p:spPr>
          <a:xfrm>
            <a:off x="0" y="0"/>
            <a:ext cx="5292080" cy="6858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77500" lnSpcReduction="20000"/>
          </a:bodyPr>
          <a:lstStyle/>
          <a:p>
            <a:pPr marL="343080" indent="-342000" algn="ctr">
              <a:spcBef>
                <a:spcPts val="641"/>
              </a:spcBef>
            </a:pPr>
            <a:r>
              <a:rPr lang="ru-RU" sz="3200" b="0" strike="noStrike" spc="-1" dirty="0">
                <a:solidFill>
                  <a:srgbClr val="002060"/>
                </a:solidFill>
                <a:effectLst>
                  <a:outerShdw blurRad="38100" dist="38100" dir="2700000" algn="tl">
                    <a:srgbClr val="000000">
                      <a:alpha val="43137"/>
                    </a:srgbClr>
                  </a:outerShdw>
                </a:effectLst>
                <a:latin typeface="Calibri" pitchFamily="34" charset="0"/>
                <a:ea typeface="DejaVu Sans"/>
              </a:rPr>
              <a:t>Ушибы в области суставов </a:t>
            </a:r>
            <a:r>
              <a:rPr lang="ru-RU" sz="3200" b="0" strike="noStrike" spc="-1" dirty="0" smtClean="0">
                <a:solidFill>
                  <a:srgbClr val="002060"/>
                </a:solidFill>
                <a:effectLst>
                  <a:outerShdw blurRad="38100" dist="38100" dir="2700000" algn="tl">
                    <a:srgbClr val="000000">
                      <a:alpha val="43137"/>
                    </a:srgbClr>
                  </a:outerShdw>
                </a:effectLst>
                <a:latin typeface="Calibri" pitchFamily="34" charset="0"/>
                <a:ea typeface="DejaVu Sans"/>
              </a:rPr>
              <a:t>могут сопровождаться </a:t>
            </a:r>
            <a:r>
              <a:rPr lang="ru-RU" sz="3200" b="0" u="sng" strike="noStrike" spc="-1" dirty="0" smtClean="0">
                <a:solidFill>
                  <a:srgbClr val="FF0000"/>
                </a:solidFill>
                <a:effectLst>
                  <a:outerShdw blurRad="38100" dist="38100" dir="2700000" algn="tl">
                    <a:srgbClr val="000000">
                      <a:alpha val="43137"/>
                    </a:srgbClr>
                  </a:outerShdw>
                </a:effectLst>
                <a:uFillTx/>
                <a:latin typeface="Calibri" pitchFamily="34" charset="0"/>
                <a:ea typeface="DejaVu Sans"/>
              </a:rPr>
              <a:t>гемартрозом. </a:t>
            </a:r>
            <a:r>
              <a:rPr lang="ru-RU" sz="3200" dirty="0" smtClean="0">
                <a:solidFill>
                  <a:schemeClr val="tx2">
                    <a:lumMod val="50000"/>
                  </a:schemeClr>
                </a:solidFill>
                <a:effectLst>
                  <a:outerShdw blurRad="38100" dist="38100" dir="2700000" algn="tl">
                    <a:srgbClr val="000000">
                      <a:alpha val="43137"/>
                    </a:srgbClr>
                  </a:outerShdw>
                </a:effectLst>
                <a:latin typeface="Calibri" pitchFamily="34" charset="0"/>
              </a:rPr>
              <a:t>Контуры сустава сглаживаются, ткани отечные, в полости сустава определяется свободная жидкость. Отек при ушибах у детей обычно выраженный, так как подкожная клетчатка рыхлая, содержит большое количество лимфатических сосудов. Боль в области ушиба обычно умеренная и при небольших травмах проходит быстро. Дифференцировать ушибы нужно с </a:t>
            </a:r>
            <a:r>
              <a:rPr lang="ru-RU" sz="3200" dirty="0" err="1" smtClean="0">
                <a:solidFill>
                  <a:schemeClr val="tx2">
                    <a:lumMod val="50000"/>
                  </a:schemeClr>
                </a:solidFill>
                <a:effectLst>
                  <a:outerShdw blurRad="38100" dist="38100" dir="2700000" algn="tl">
                    <a:srgbClr val="000000">
                      <a:alpha val="43137"/>
                    </a:srgbClr>
                  </a:outerShdw>
                </a:effectLst>
                <a:latin typeface="Calibri" pitchFamily="34" charset="0"/>
              </a:rPr>
              <a:t>поднадкостничными</a:t>
            </a:r>
            <a:r>
              <a:rPr lang="ru-RU" sz="3200" dirty="0" smtClean="0">
                <a:solidFill>
                  <a:schemeClr val="tx2">
                    <a:lumMod val="50000"/>
                  </a:schemeClr>
                </a:solidFill>
                <a:effectLst>
                  <a:outerShdw blurRad="38100" dist="38100" dir="2700000" algn="tl">
                    <a:srgbClr val="000000">
                      <a:alpha val="43137"/>
                    </a:srgbClr>
                  </a:outerShdw>
                </a:effectLst>
                <a:latin typeface="Calibri" pitchFamily="34" charset="0"/>
              </a:rPr>
              <a:t> переломами и растяжениями и разрывами связок. Растяжения и разрывы связок отличаются от ушибов механизмом травмы, утратой стабильности и изменением активных и пассивных движений. </a:t>
            </a:r>
          </a:p>
          <a:p>
            <a:pPr marL="343080" indent="-342000" algn="ctr">
              <a:lnSpc>
                <a:spcPct val="100000"/>
              </a:lnSpc>
              <a:spcBef>
                <a:spcPts val="641"/>
              </a:spcBef>
            </a:pPr>
            <a:endParaRPr lang="ru-RU" sz="3200" b="0" strike="noStrike" spc="-1" dirty="0">
              <a:latin typeface="Arial"/>
            </a:endParaRPr>
          </a:p>
        </p:txBody>
      </p:sp>
      <p:pic>
        <p:nvPicPr>
          <p:cNvPr id="166" name="Picture 2"/>
          <p:cNvPicPr/>
          <p:nvPr/>
        </p:nvPicPr>
        <p:blipFill>
          <a:blip r:embed="rId2" cstate="print"/>
          <a:stretch/>
        </p:blipFill>
        <p:spPr>
          <a:xfrm>
            <a:off x="5509440" y="908720"/>
            <a:ext cx="3634560" cy="475128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 name="Picture 2"/>
          <p:cNvPicPr/>
          <p:nvPr/>
        </p:nvPicPr>
        <p:blipFill>
          <a:blip r:embed="rId2" cstate="print"/>
          <a:stretch/>
        </p:blipFill>
        <p:spPr>
          <a:xfrm>
            <a:off x="3638160" y="3639600"/>
            <a:ext cx="5504760" cy="3217320"/>
          </a:xfrm>
          <a:prstGeom prst="rect">
            <a:avLst/>
          </a:prstGeom>
          <a:ln>
            <a:noFill/>
          </a:ln>
          <a:effectLst>
            <a:softEdge rad="112500"/>
          </a:effectLst>
        </p:spPr>
      </p:pic>
      <p:sp>
        <p:nvSpPr>
          <p:cNvPr id="168" name="CustomShape 1"/>
          <p:cNvSpPr/>
          <p:nvPr/>
        </p:nvSpPr>
        <p:spPr>
          <a:xfrm>
            <a:off x="467640" y="0"/>
            <a:ext cx="8228520" cy="76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strike="noStrike" spc="-1" dirty="0">
                <a:solidFill>
                  <a:srgbClr val="4F6228"/>
                </a:solidFill>
                <a:latin typeface="Calibri"/>
                <a:ea typeface="DejaVu Sans"/>
              </a:rPr>
              <a:t>Первая </a:t>
            </a:r>
            <a:r>
              <a:rPr lang="ru-RU" sz="4400" b="1" strike="noStrike" spc="-1" dirty="0" smtClean="0">
                <a:solidFill>
                  <a:srgbClr val="4F6228"/>
                </a:solidFill>
                <a:latin typeface="Calibri"/>
                <a:ea typeface="DejaVu Sans"/>
              </a:rPr>
              <a:t>помощь</a:t>
            </a:r>
            <a:endParaRPr lang="ru-RU" sz="4400" b="0" strike="noStrike" spc="-1" dirty="0">
              <a:latin typeface="Arial"/>
            </a:endParaRPr>
          </a:p>
        </p:txBody>
      </p:sp>
      <p:sp>
        <p:nvSpPr>
          <p:cNvPr id="169" name="CustomShape 2"/>
          <p:cNvSpPr/>
          <p:nvPr/>
        </p:nvSpPr>
        <p:spPr>
          <a:xfrm>
            <a:off x="0" y="1916832"/>
            <a:ext cx="4679280" cy="434687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marL="343080" indent="-342000">
              <a:lnSpc>
                <a:spcPct val="100000"/>
              </a:lnSpc>
              <a:spcBef>
                <a:spcPts val="400"/>
              </a:spcBef>
              <a:buClr>
                <a:srgbClr val="4F6228"/>
              </a:buClr>
              <a:buFont typeface="Wingdings" charset="2"/>
              <a:buChar char=""/>
            </a:pPr>
            <a:r>
              <a:rPr lang="ru-RU" sz="2000" b="0" strike="noStrike" spc="-1" dirty="0">
                <a:solidFill>
                  <a:srgbClr val="4F6228"/>
                </a:solidFill>
                <a:latin typeface="Calibri"/>
                <a:ea typeface="DejaVu Sans"/>
              </a:rPr>
              <a:t>В первые сутки после травмы делают холодные примочки, пузырь со льдом, меняя через каждые 1,5-2 часа.</a:t>
            </a:r>
            <a:endParaRPr lang="ru-RU" sz="2000" b="0" strike="noStrike" spc="-1" dirty="0">
              <a:latin typeface="Arial"/>
            </a:endParaRPr>
          </a:p>
          <a:p>
            <a:pPr marL="343080" indent="-342000">
              <a:lnSpc>
                <a:spcPct val="100000"/>
              </a:lnSpc>
              <a:spcBef>
                <a:spcPts val="400"/>
              </a:spcBef>
              <a:buClr>
                <a:srgbClr val="4F6228"/>
              </a:buClr>
              <a:buFont typeface="Wingdings" charset="2"/>
              <a:buChar char=""/>
            </a:pPr>
            <a:r>
              <a:rPr lang="ru-RU" sz="2000" b="0" strike="noStrike" spc="-1" dirty="0">
                <a:solidFill>
                  <a:srgbClr val="4F6228"/>
                </a:solidFill>
                <a:latin typeface="Calibri"/>
                <a:ea typeface="DejaVu Sans"/>
              </a:rPr>
              <a:t>При ушибе конечности, ей можно придать возвышенное положение, иммобилизацию</a:t>
            </a:r>
            <a:endParaRPr lang="ru-RU" sz="2000" b="0" strike="noStrike" spc="-1" dirty="0">
              <a:latin typeface="Arial"/>
            </a:endParaRPr>
          </a:p>
          <a:p>
            <a:pPr marL="343080" indent="-342000">
              <a:lnSpc>
                <a:spcPct val="100000"/>
              </a:lnSpc>
              <a:spcBef>
                <a:spcPts val="400"/>
              </a:spcBef>
              <a:buClr>
                <a:srgbClr val="4F6228"/>
              </a:buClr>
              <a:buFont typeface="Wingdings" charset="2"/>
              <a:buChar char=""/>
            </a:pPr>
            <a:r>
              <a:rPr lang="ru-RU" sz="2000" b="0" strike="noStrike" spc="-1" dirty="0">
                <a:solidFill>
                  <a:srgbClr val="4F6228"/>
                </a:solidFill>
                <a:latin typeface="Calibri"/>
                <a:ea typeface="DejaVu Sans"/>
              </a:rPr>
              <a:t>Со вторых суток показано сухое тепло, </a:t>
            </a:r>
            <a:r>
              <a:rPr lang="ru-RU" sz="2000" b="0" strike="noStrike" spc="-1" dirty="0" err="1">
                <a:solidFill>
                  <a:srgbClr val="4F6228"/>
                </a:solidFill>
                <a:latin typeface="Calibri"/>
                <a:ea typeface="DejaVu Sans"/>
              </a:rPr>
              <a:t>физиолечение</a:t>
            </a:r>
            <a:r>
              <a:rPr lang="ru-RU" sz="2000" b="0" strike="noStrike" spc="-1" dirty="0">
                <a:solidFill>
                  <a:srgbClr val="4F6228"/>
                </a:solidFill>
                <a:latin typeface="Calibri"/>
                <a:ea typeface="DejaVu Sans"/>
              </a:rPr>
              <a:t>, мази. </a:t>
            </a:r>
            <a:endParaRPr lang="ru-RU" sz="2000" b="0" strike="noStrike" spc="-1" dirty="0">
              <a:latin typeface="Arial"/>
            </a:endParaRPr>
          </a:p>
          <a:p>
            <a:pPr marL="343080" indent="-342000">
              <a:lnSpc>
                <a:spcPct val="100000"/>
              </a:lnSpc>
              <a:spcBef>
                <a:spcPts val="400"/>
              </a:spcBef>
              <a:buClr>
                <a:srgbClr val="4F6228"/>
              </a:buClr>
              <a:buFont typeface="Wingdings" charset="2"/>
              <a:buChar char=""/>
            </a:pPr>
            <a:r>
              <a:rPr lang="ru-RU" sz="2000" b="0" strike="noStrike" spc="-1" dirty="0">
                <a:solidFill>
                  <a:srgbClr val="4F6228"/>
                </a:solidFill>
                <a:latin typeface="Calibri"/>
                <a:ea typeface="DejaVu Sans"/>
              </a:rPr>
              <a:t>При гемартрозах показано направление в стационар.</a:t>
            </a:r>
            <a:endParaRPr lang="ru-RU" sz="2000" b="0" strike="noStrike" spc="-1" dirty="0">
              <a:latin typeface="Arial"/>
            </a:endParaRPr>
          </a:p>
          <a:p>
            <a:pPr marL="343080" indent="-342000">
              <a:lnSpc>
                <a:spcPct val="100000"/>
              </a:lnSpc>
              <a:spcBef>
                <a:spcPts val="641"/>
              </a:spcBef>
            </a:pPr>
            <a:endParaRPr lang="ru-RU" sz="2000" b="0" strike="noStrike" spc="-1" dirty="0">
              <a:latin typeface="Arial"/>
            </a:endParaRPr>
          </a:p>
        </p:txBody>
      </p:sp>
      <p:sp>
        <p:nvSpPr>
          <p:cNvPr id="170" name="CustomShape 3"/>
          <p:cNvSpPr/>
          <p:nvPr/>
        </p:nvSpPr>
        <p:spPr>
          <a:xfrm>
            <a:off x="4717080" y="980728"/>
            <a:ext cx="4426920" cy="3413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216000" indent="-215280">
              <a:lnSpc>
                <a:spcPct val="100000"/>
              </a:lnSpc>
              <a:buClr>
                <a:srgbClr val="4F6228"/>
              </a:buClr>
              <a:buFont typeface="Wingdings" charset="2"/>
              <a:buChar char=""/>
            </a:pPr>
            <a:r>
              <a:rPr lang="ru-RU" sz="2000" b="0" strike="noStrike" spc="-1" dirty="0">
                <a:solidFill>
                  <a:srgbClr val="4F6228"/>
                </a:solidFill>
                <a:latin typeface="Calibri"/>
                <a:ea typeface="DejaVu Sans"/>
              </a:rPr>
              <a:t>При ушибе головы – создать полный покой. Если его лицо побледнело – чуть опустить голову ниже туловища, если лицо покраснело – голову приподнять. При рвоте повернуть голову набок.</a:t>
            </a:r>
            <a:endParaRPr lang="ru-RU" sz="2000" b="0" strike="noStrike" spc="-1" dirty="0">
              <a:latin typeface="Arial"/>
            </a:endParaRPr>
          </a:p>
          <a:p>
            <a:pPr marL="216000" indent="-215280">
              <a:lnSpc>
                <a:spcPct val="100000"/>
              </a:lnSpc>
              <a:buClr>
                <a:srgbClr val="4F6228"/>
              </a:buClr>
              <a:buFont typeface="Wingdings" charset="2"/>
              <a:buChar char=""/>
            </a:pPr>
            <a:r>
              <a:rPr lang="ru-RU" sz="2000" b="0" strike="noStrike" spc="-1" dirty="0">
                <a:solidFill>
                  <a:srgbClr val="4F6228"/>
                </a:solidFill>
                <a:latin typeface="Calibri"/>
                <a:ea typeface="DejaVu Sans"/>
              </a:rPr>
              <a:t>При ушибах груди – полный покой. При ушибах живота – положить больного на спину, на живот холод. Не давать ни есть , ни пить. </a:t>
            </a:r>
            <a:endParaRPr lang="ru-RU" sz="2000" b="0" strike="noStrike" spc="-1" dirty="0">
              <a:latin typeface="Arial"/>
            </a:endParaRPr>
          </a:p>
          <a:p>
            <a:pPr>
              <a:lnSpc>
                <a:spcPct val="100000"/>
              </a:lnSpc>
            </a:pPr>
            <a:endParaRPr lang="ru-RU" sz="2000" b="0" strike="noStrike" spc="-1" dirty="0">
              <a:latin typeface="Arial"/>
            </a:endParaRPr>
          </a:p>
        </p:txBody>
      </p:sp>
      <p:sp>
        <p:nvSpPr>
          <p:cNvPr id="6" name="TextBox 5"/>
          <p:cNvSpPr txBox="1"/>
          <p:nvPr/>
        </p:nvSpPr>
        <p:spPr>
          <a:xfrm>
            <a:off x="323528" y="692697"/>
            <a:ext cx="4176464" cy="1200329"/>
          </a:xfrm>
          <a:prstGeom prst="rect">
            <a:avLst/>
          </a:prstGeom>
          <a:noFill/>
        </p:spPr>
        <p:txBody>
          <a:bodyPr wrap="square" rtlCol="0">
            <a:spAutoFit/>
          </a:bodyPr>
          <a:lstStyle/>
          <a:p>
            <a:r>
              <a:rPr lang="ru-RU" dirty="0" smtClean="0">
                <a:solidFill>
                  <a:schemeClr val="accent4">
                    <a:lumMod val="50000"/>
                  </a:schemeClr>
                </a:solidFill>
                <a:effectLst>
                  <a:outerShdw blurRad="38100" dist="38100" dir="2700000" algn="tl">
                    <a:srgbClr val="000000">
                      <a:alpha val="43137"/>
                    </a:srgbClr>
                  </a:outerShdw>
                </a:effectLst>
              </a:rPr>
              <a:t>Амбулаторное лечение направлено на снижение внутритканевого кровотечения и рассасывания уже имеющихся гематом</a:t>
            </a:r>
            <a:endParaRPr lang="ru-RU" dirty="0">
              <a:solidFill>
                <a:schemeClr val="accent4">
                  <a:lumMod val="50000"/>
                </a:schemeClr>
              </a:solidFill>
              <a:effectLst>
                <a:outerShdw blurRad="38100" dist="38100" dir="2700000" algn="tl">
                  <a:srgbClr val="000000">
                    <a:alpha val="43137"/>
                  </a:srgbClr>
                </a:outerShdw>
              </a:effectLst>
            </a:endParaRPr>
          </a:p>
        </p:txBody>
      </p:sp>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CustomShape 1"/>
          <p:cNvSpPr/>
          <p:nvPr/>
        </p:nvSpPr>
        <p:spPr>
          <a:xfrm>
            <a:off x="457200" y="0"/>
            <a:ext cx="8228520" cy="76470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dirty="0">
                <a:solidFill>
                  <a:srgbClr val="403152"/>
                </a:solidFill>
                <a:latin typeface="Calibri"/>
                <a:ea typeface="DejaVu Sans"/>
              </a:rPr>
              <a:t>Растяжение и разрыв связок </a:t>
            </a:r>
            <a:endParaRPr lang="ru-RU" sz="4400" b="0" strike="noStrike" spc="-1" dirty="0">
              <a:latin typeface="Arial"/>
            </a:endParaRPr>
          </a:p>
        </p:txBody>
      </p:sp>
      <p:sp>
        <p:nvSpPr>
          <p:cNvPr id="172" name="CustomShape 2"/>
          <p:cNvSpPr/>
          <p:nvPr/>
        </p:nvSpPr>
        <p:spPr>
          <a:xfrm>
            <a:off x="0" y="692696"/>
            <a:ext cx="5724128" cy="616530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62500" lnSpcReduction="20000"/>
          </a:bodyPr>
          <a:lstStyle/>
          <a:p>
            <a:pPr marL="343080" indent="-342000" algn="ctr">
              <a:spcBef>
                <a:spcPts val="641"/>
              </a:spcBef>
            </a:pPr>
            <a:r>
              <a:rPr lang="ru-RU" sz="3200" b="0" strike="noStrike" spc="-1" dirty="0">
                <a:solidFill>
                  <a:schemeClr val="accent4">
                    <a:lumMod val="50000"/>
                  </a:schemeClr>
                </a:solidFill>
                <a:effectLst>
                  <a:outerShdw blurRad="38100" dist="38100" dir="2700000" algn="tl">
                    <a:srgbClr val="000000">
                      <a:alpha val="43137"/>
                    </a:srgbClr>
                  </a:outerShdw>
                </a:effectLst>
                <a:latin typeface="Calibri" pitchFamily="34" charset="0"/>
                <a:ea typeface="DejaVu Sans"/>
              </a:rPr>
              <a:t>возникают в случаях, когда в суставе совершается резкое движение, превышающее нормальную амплитуду или не совпадающее с обычным его направлением, проксимальный отдел </a:t>
            </a:r>
            <a:r>
              <a:rPr lang="ru-RU" sz="3200" b="0" strike="noStrike" spc="-1" dirty="0" smtClean="0">
                <a:solidFill>
                  <a:schemeClr val="accent4">
                    <a:lumMod val="50000"/>
                  </a:schemeClr>
                </a:solidFill>
                <a:effectLst>
                  <a:outerShdw blurRad="38100" dist="38100" dir="2700000" algn="tl">
                    <a:srgbClr val="000000">
                      <a:alpha val="43137"/>
                    </a:srgbClr>
                  </a:outerShdw>
                </a:effectLst>
                <a:latin typeface="Calibri" pitchFamily="34" charset="0"/>
                <a:ea typeface="DejaVu Sans"/>
              </a:rPr>
              <a:t>фиксирован. </a:t>
            </a:r>
            <a:r>
              <a:rPr lang="ru-RU" sz="3200" dirty="0" smtClean="0">
                <a:solidFill>
                  <a:schemeClr val="accent4">
                    <a:lumMod val="50000"/>
                  </a:schemeClr>
                </a:solidFill>
                <a:effectLst>
                  <a:outerShdw blurRad="38100" dist="38100" dir="2700000" algn="tl">
                    <a:srgbClr val="000000">
                      <a:alpha val="43137"/>
                    </a:srgbClr>
                  </a:outerShdw>
                </a:effectLst>
                <a:latin typeface="Calibri" pitchFamily="34" charset="0"/>
              </a:rPr>
              <a:t>При простом растяжении связок непосредственно после травмы и кратковременной болевой реакции может наступить светлый промежуток на 1 – 3 часа, когда ребенок не жалуется на боли и продолжает ходить, слегка прихрамывая на поврежденную конечность. В процессе нагрузки боль постепенно нарастает, опора на конечность становится невозможной. Пальпация болезненная, движения в суставе возможны, но ограничены из-за боли. Разрывы и отрывы связок сопровождаются резкой болью, которая не дает нагружать конечность. Уже через несколько минут после травмы появляется выраженный отек и кровоизлияние. Пальпация области кровоподтека резко болезненная, движения в суставе резко ограничены. Разрывы связок следует дифференцировать с переломами лодыжек. </a:t>
            </a:r>
          </a:p>
          <a:p>
            <a:pPr marL="343080" indent="-342000" algn="ctr">
              <a:lnSpc>
                <a:spcPct val="100000"/>
              </a:lnSpc>
              <a:spcBef>
                <a:spcPts val="641"/>
              </a:spcBef>
            </a:pPr>
            <a:endParaRPr lang="ru-RU" sz="3200" b="0" strike="noStrike" spc="-1" dirty="0">
              <a:latin typeface="Arial"/>
            </a:endParaRPr>
          </a:p>
          <a:p>
            <a:pPr marL="343080" indent="-342000">
              <a:lnSpc>
                <a:spcPct val="100000"/>
              </a:lnSpc>
              <a:spcBef>
                <a:spcPts val="641"/>
              </a:spcBef>
            </a:pPr>
            <a:endParaRPr lang="ru-RU" sz="3200" b="0" strike="noStrike" spc="-1" dirty="0">
              <a:latin typeface="Arial"/>
            </a:endParaRPr>
          </a:p>
        </p:txBody>
      </p:sp>
      <p:pic>
        <p:nvPicPr>
          <p:cNvPr id="173" name="Picture 2"/>
          <p:cNvPicPr/>
          <p:nvPr/>
        </p:nvPicPr>
        <p:blipFill>
          <a:blip r:embed="rId2" cstate="print"/>
          <a:srcRect l="8657" t="26388" r="55929" b="27963"/>
          <a:stretch/>
        </p:blipFill>
        <p:spPr>
          <a:xfrm>
            <a:off x="5652000" y="1052640"/>
            <a:ext cx="2755080" cy="2663280"/>
          </a:xfrm>
          <a:prstGeom prst="rect">
            <a:avLst/>
          </a:prstGeom>
          <a:ln>
            <a:noFill/>
          </a:ln>
          <a:effectLst>
            <a:softEdge rad="112500"/>
          </a:effectLst>
        </p:spPr>
      </p:pic>
      <p:pic>
        <p:nvPicPr>
          <p:cNvPr id="174" name="Picture 3"/>
          <p:cNvPicPr/>
          <p:nvPr/>
        </p:nvPicPr>
        <p:blipFill>
          <a:blip r:embed="rId2" cstate="print"/>
          <a:srcRect l="50024" t="24814" r="3933" b="27963"/>
          <a:stretch/>
        </p:blipFill>
        <p:spPr>
          <a:xfrm>
            <a:off x="5580000" y="3717000"/>
            <a:ext cx="3023280" cy="232524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CustomShape 1"/>
          <p:cNvSpPr/>
          <p:nvPr/>
        </p:nvSpPr>
        <p:spPr>
          <a:xfrm>
            <a:off x="457200" y="0"/>
            <a:ext cx="8228520" cy="907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ru-RU" sz="4400" b="1" i="1" strike="noStrike" spc="-1">
                <a:solidFill>
                  <a:srgbClr val="4F6228"/>
                </a:solidFill>
                <a:latin typeface="Calibri"/>
                <a:ea typeface="DejaVu Sans"/>
              </a:rPr>
              <a:t>Первая помощь </a:t>
            </a:r>
            <a:endParaRPr lang="ru-RU" sz="4400" b="0" strike="noStrike" spc="-1">
              <a:latin typeface="Arial"/>
            </a:endParaRPr>
          </a:p>
        </p:txBody>
      </p:sp>
      <p:sp>
        <p:nvSpPr>
          <p:cNvPr id="176" name="CustomShape 2"/>
          <p:cNvSpPr/>
          <p:nvPr/>
        </p:nvSpPr>
        <p:spPr>
          <a:xfrm>
            <a:off x="179640" y="4725000"/>
            <a:ext cx="8424000" cy="1727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fontScale="77500" lnSpcReduction="20000"/>
          </a:bodyPr>
          <a:lstStyle/>
          <a:p>
            <a:pPr marL="343080" indent="-342000" algn="ctr">
              <a:lnSpc>
                <a:spcPct val="100000"/>
              </a:lnSpc>
              <a:spcBef>
                <a:spcPts val="641"/>
              </a:spcBef>
            </a:pPr>
            <a:r>
              <a:rPr lang="ru-RU" sz="3200" b="0" strike="noStrike" spc="-1" dirty="0">
                <a:solidFill>
                  <a:srgbClr val="4F6228"/>
                </a:solidFill>
                <a:effectLst>
                  <a:outerShdw blurRad="38100" dist="38100" dir="2700000" algn="tl">
                    <a:srgbClr val="000000">
                      <a:alpha val="43137"/>
                    </a:srgbClr>
                  </a:outerShdw>
                </a:effectLst>
                <a:latin typeface="Calibri"/>
                <a:ea typeface="DejaVu Sans"/>
              </a:rPr>
              <a:t>Простое растяжение связок лечат наложением восьмиобразной давящей повязки. Повязку каждый день перебинтовывают. В первые сутки холод, затем тепловые процедуры. Разрывы связок лечат стационарно фиксацией гипсовой </a:t>
            </a:r>
            <a:r>
              <a:rPr lang="ru-RU" sz="3200" b="0" strike="noStrike" spc="-1" dirty="0" err="1">
                <a:solidFill>
                  <a:srgbClr val="4F6228"/>
                </a:solidFill>
                <a:effectLst>
                  <a:outerShdw blurRad="38100" dist="38100" dir="2700000" algn="tl">
                    <a:srgbClr val="000000">
                      <a:alpha val="43137"/>
                    </a:srgbClr>
                  </a:outerShdw>
                </a:effectLst>
                <a:latin typeface="Calibri"/>
                <a:ea typeface="DejaVu Sans"/>
              </a:rPr>
              <a:t>лангетой</a:t>
            </a:r>
            <a:r>
              <a:rPr lang="ru-RU" sz="3200" b="0" strike="noStrike" spc="-1" dirty="0">
                <a:solidFill>
                  <a:srgbClr val="4F6228"/>
                </a:solidFill>
                <a:effectLst>
                  <a:outerShdw blurRad="38100" dist="38100" dir="2700000" algn="tl">
                    <a:srgbClr val="000000">
                      <a:alpha val="43137"/>
                    </a:srgbClr>
                  </a:outerShdw>
                </a:effectLst>
                <a:latin typeface="Calibri"/>
                <a:ea typeface="DejaVu Sans"/>
              </a:rPr>
              <a:t>, </a:t>
            </a:r>
            <a:r>
              <a:rPr lang="ru-RU" sz="3200" b="0" strike="noStrike" spc="-1" dirty="0" err="1">
                <a:solidFill>
                  <a:srgbClr val="4F6228"/>
                </a:solidFill>
                <a:effectLst>
                  <a:outerShdw blurRad="38100" dist="38100" dir="2700000" algn="tl">
                    <a:srgbClr val="000000">
                      <a:alpha val="43137"/>
                    </a:srgbClr>
                  </a:outerShdw>
                </a:effectLst>
                <a:latin typeface="Calibri"/>
                <a:ea typeface="DejaVu Sans"/>
              </a:rPr>
              <a:t>физиолечение</a:t>
            </a:r>
            <a:r>
              <a:rPr lang="ru-RU" sz="3200" b="0" strike="noStrike" spc="-1" dirty="0">
                <a:solidFill>
                  <a:srgbClr val="4F6228"/>
                </a:solidFill>
                <a:effectLst>
                  <a:outerShdw blurRad="38100" dist="38100" dir="2700000" algn="tl">
                    <a:srgbClr val="000000">
                      <a:alpha val="43137"/>
                    </a:srgbClr>
                  </a:outerShdw>
                </a:effectLst>
                <a:latin typeface="Calibri"/>
                <a:ea typeface="DejaVu Sans"/>
              </a:rPr>
              <a:t>.</a:t>
            </a:r>
            <a:endParaRPr lang="ru-RU" sz="3200" b="0" strike="noStrike" spc="-1" dirty="0">
              <a:effectLst>
                <a:outerShdw blurRad="38100" dist="38100" dir="2700000" algn="tl">
                  <a:srgbClr val="000000">
                    <a:alpha val="43137"/>
                  </a:srgbClr>
                </a:outerShdw>
              </a:effectLst>
              <a:latin typeface="Arial"/>
            </a:endParaRPr>
          </a:p>
        </p:txBody>
      </p:sp>
      <p:pic>
        <p:nvPicPr>
          <p:cNvPr id="177" name="Picture 3"/>
          <p:cNvPicPr/>
          <p:nvPr/>
        </p:nvPicPr>
        <p:blipFill>
          <a:blip r:embed="rId2" cstate="print"/>
          <a:stretch/>
        </p:blipFill>
        <p:spPr>
          <a:xfrm>
            <a:off x="539640" y="1556640"/>
            <a:ext cx="8095320" cy="2856600"/>
          </a:xfrm>
          <a:prstGeom prst="rect">
            <a:avLst/>
          </a:prstGeom>
          <a:ln>
            <a:noFill/>
          </a:ln>
        </p:spPr>
      </p:pic>
    </p:spTree>
  </p:cSld>
  <p:clrMapOvr>
    <a:masterClrMapping/>
  </p:clrMapOvr>
  <p:transition>
    <p:wedge/>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853</TotalTime>
  <Words>2620</Words>
  <Application>Microsoft Office PowerPoint</Application>
  <PresentationFormat>Экран (4:3)</PresentationFormat>
  <Paragraphs>198</Paragraphs>
  <Slides>44</Slides>
  <Notes>0</Notes>
  <HiddenSlides>0</HiddenSlides>
  <MMClips>0</MMClips>
  <ScaleCrop>false</ScaleCrop>
  <HeadingPairs>
    <vt:vector size="4" baseType="variant">
      <vt:variant>
        <vt:lpstr>Тема</vt:lpstr>
      </vt:variant>
      <vt:variant>
        <vt:i4>4</vt:i4>
      </vt:variant>
      <vt:variant>
        <vt:lpstr>Заголовки слайдов</vt:lpstr>
      </vt:variant>
      <vt:variant>
        <vt:i4>44</vt:i4>
      </vt:variant>
    </vt:vector>
  </HeadingPairs>
  <TitlesOfParts>
    <vt:vector size="48" baseType="lpstr">
      <vt:lpstr>Office Theme</vt:lpstr>
      <vt:lpstr>Office Theme</vt:lpstr>
      <vt:lpstr>Office Theme</vt:lpstr>
      <vt:lpstr>Office Theme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75</cp:revision>
  <dcterms:created xsi:type="dcterms:W3CDTF">2022-05-18T09:10:45Z</dcterms:created>
  <dcterms:modified xsi:type="dcterms:W3CDTF">2023-05-22T15:24:49Z</dcterms:modified>
  <dc:language>ru-RU</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Company">
    <vt:lpwstr>Microsoft</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0</vt:i4>
  </property>
  <property fmtid="{D5CDD505-2E9C-101B-9397-08002B2CF9AE}" pid="9" name="PresentationFormat">
    <vt:lpwstr>Экран (4:3)</vt:lpwstr>
  </property>
  <property fmtid="{D5CDD505-2E9C-101B-9397-08002B2CF9AE}" pid="10" name="ScaleCrop">
    <vt:bool>false</vt:bool>
  </property>
  <property fmtid="{D5CDD505-2E9C-101B-9397-08002B2CF9AE}" pid="11" name="ShareDoc">
    <vt:bool>false</vt:bool>
  </property>
  <property fmtid="{D5CDD505-2E9C-101B-9397-08002B2CF9AE}" pid="12" name="Slides">
    <vt:i4>40</vt:i4>
  </property>
</Properties>
</file>