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22"/>
  </p:notesMasterIdLst>
  <p:sldIdLst>
    <p:sldId id="256" r:id="rId2"/>
    <p:sldId id="301" r:id="rId3"/>
    <p:sldId id="310" r:id="rId4"/>
    <p:sldId id="297" r:id="rId5"/>
    <p:sldId id="315" r:id="rId6"/>
    <p:sldId id="316" r:id="rId7"/>
    <p:sldId id="300" r:id="rId8"/>
    <p:sldId id="306" r:id="rId9"/>
    <p:sldId id="285" r:id="rId10"/>
    <p:sldId id="286" r:id="rId11"/>
    <p:sldId id="288" r:id="rId12"/>
    <p:sldId id="291" r:id="rId13"/>
    <p:sldId id="292" r:id="rId14"/>
    <p:sldId id="294" r:id="rId15"/>
    <p:sldId id="295" r:id="rId16"/>
    <p:sldId id="283" r:id="rId17"/>
    <p:sldId id="311" r:id="rId18"/>
    <p:sldId id="317" r:id="rId19"/>
    <p:sldId id="318" r:id="rId20"/>
    <p:sldId id="270" r:id="rId21"/>
  </p:sldIdLst>
  <p:sldSz cx="12192000" cy="6858000"/>
  <p:notesSz cx="6808788" cy="99409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DEEA"/>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54" y="5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1217" cy="497603"/>
          </a:xfrm>
          <a:prstGeom prst="rect">
            <a:avLst/>
          </a:prstGeom>
        </p:spPr>
        <p:txBody>
          <a:bodyPr vert="horz" lIns="91577" tIns="45789" rIns="91577" bIns="45789" rtlCol="0"/>
          <a:lstStyle>
            <a:lvl1pPr algn="l">
              <a:defRPr sz="1200"/>
            </a:lvl1pPr>
          </a:lstStyle>
          <a:p>
            <a:endParaRPr lang="ru-RU"/>
          </a:p>
        </p:txBody>
      </p:sp>
      <p:sp>
        <p:nvSpPr>
          <p:cNvPr id="3" name="Дата 2"/>
          <p:cNvSpPr>
            <a:spLocks noGrp="1"/>
          </p:cNvSpPr>
          <p:nvPr>
            <p:ph type="dt" idx="1"/>
          </p:nvPr>
        </p:nvSpPr>
        <p:spPr>
          <a:xfrm>
            <a:off x="3855981" y="0"/>
            <a:ext cx="2951217" cy="497603"/>
          </a:xfrm>
          <a:prstGeom prst="rect">
            <a:avLst/>
          </a:prstGeom>
        </p:spPr>
        <p:txBody>
          <a:bodyPr vert="horz" lIns="91577" tIns="45789" rIns="91577" bIns="45789" rtlCol="0"/>
          <a:lstStyle>
            <a:lvl1pPr algn="r">
              <a:defRPr sz="1200"/>
            </a:lvl1pPr>
          </a:lstStyle>
          <a:p>
            <a:fld id="{0B3CA65D-F4D6-4FB3-82C4-E0095C9740AE}" type="datetimeFigureOut">
              <a:rPr lang="ru-RU" smtClean="0"/>
              <a:t>23.05.2023</a:t>
            </a:fld>
            <a:endParaRPr lang="ru-RU"/>
          </a:p>
        </p:txBody>
      </p:sp>
      <p:sp>
        <p:nvSpPr>
          <p:cNvPr id="4" name="Образ слайда 3"/>
          <p:cNvSpPr>
            <a:spLocks noGrp="1" noRot="1" noChangeAspect="1"/>
          </p:cNvSpPr>
          <p:nvPr>
            <p:ph type="sldImg" idx="2"/>
          </p:nvPr>
        </p:nvSpPr>
        <p:spPr>
          <a:xfrm>
            <a:off x="422275" y="1243013"/>
            <a:ext cx="5964238" cy="3354387"/>
          </a:xfrm>
          <a:prstGeom prst="rect">
            <a:avLst/>
          </a:prstGeom>
          <a:noFill/>
          <a:ln w="12700">
            <a:solidFill>
              <a:prstClr val="black"/>
            </a:solidFill>
          </a:ln>
        </p:spPr>
        <p:txBody>
          <a:bodyPr vert="horz" lIns="91577" tIns="45789" rIns="91577" bIns="45789" rtlCol="0" anchor="ctr"/>
          <a:lstStyle/>
          <a:p>
            <a:endParaRPr lang="ru-RU"/>
          </a:p>
        </p:txBody>
      </p:sp>
      <p:sp>
        <p:nvSpPr>
          <p:cNvPr id="5" name="Заметки 4"/>
          <p:cNvSpPr>
            <a:spLocks noGrp="1"/>
          </p:cNvSpPr>
          <p:nvPr>
            <p:ph type="body" sz="quarter" idx="3"/>
          </p:nvPr>
        </p:nvSpPr>
        <p:spPr>
          <a:xfrm>
            <a:off x="680562" y="4783664"/>
            <a:ext cx="5447666" cy="3914050"/>
          </a:xfrm>
          <a:prstGeom prst="rect">
            <a:avLst/>
          </a:prstGeom>
        </p:spPr>
        <p:txBody>
          <a:bodyPr vert="horz" lIns="91577" tIns="45789" rIns="91577" bIns="45789"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3322"/>
            <a:ext cx="2951217" cy="497603"/>
          </a:xfrm>
          <a:prstGeom prst="rect">
            <a:avLst/>
          </a:prstGeom>
        </p:spPr>
        <p:txBody>
          <a:bodyPr vert="horz" lIns="91577" tIns="45789" rIns="91577" bIns="45789" rtlCol="0" anchor="b"/>
          <a:lstStyle>
            <a:lvl1pPr algn="l">
              <a:defRPr sz="1200"/>
            </a:lvl1pPr>
          </a:lstStyle>
          <a:p>
            <a:endParaRPr lang="ru-RU"/>
          </a:p>
        </p:txBody>
      </p:sp>
      <p:sp>
        <p:nvSpPr>
          <p:cNvPr id="7" name="Номер слайда 6"/>
          <p:cNvSpPr>
            <a:spLocks noGrp="1"/>
          </p:cNvSpPr>
          <p:nvPr>
            <p:ph type="sldNum" sz="quarter" idx="5"/>
          </p:nvPr>
        </p:nvSpPr>
        <p:spPr>
          <a:xfrm>
            <a:off x="3855981" y="9443322"/>
            <a:ext cx="2951217" cy="497603"/>
          </a:xfrm>
          <a:prstGeom prst="rect">
            <a:avLst/>
          </a:prstGeom>
        </p:spPr>
        <p:txBody>
          <a:bodyPr vert="horz" lIns="91577" tIns="45789" rIns="91577" bIns="45789" rtlCol="0" anchor="b"/>
          <a:lstStyle>
            <a:lvl1pPr algn="r">
              <a:defRPr sz="1200"/>
            </a:lvl1pPr>
          </a:lstStyle>
          <a:p>
            <a:fld id="{6858FB2A-BDAA-469F-BB26-8CCA6B743B24}" type="slidenum">
              <a:rPr lang="ru-RU" smtClean="0"/>
              <a:t>‹#›</a:t>
            </a:fld>
            <a:endParaRPr lang="ru-RU"/>
          </a:p>
        </p:txBody>
      </p:sp>
    </p:spTree>
    <p:extLst>
      <p:ext uri="{BB962C8B-B14F-4D97-AF65-F5344CB8AC3E}">
        <p14:creationId xmlns:p14="http://schemas.microsoft.com/office/powerpoint/2010/main" val="648367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858FB2A-BDAA-469F-BB26-8CCA6B743B24}" type="slidenum">
              <a:rPr lang="ru-RU" smtClean="0"/>
              <a:t>1</a:t>
            </a:fld>
            <a:endParaRPr lang="ru-RU"/>
          </a:p>
        </p:txBody>
      </p:sp>
    </p:spTree>
    <p:extLst>
      <p:ext uri="{BB962C8B-B14F-4D97-AF65-F5344CB8AC3E}">
        <p14:creationId xmlns:p14="http://schemas.microsoft.com/office/powerpoint/2010/main" val="2381365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1654469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111092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56179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40603581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03312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695532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1321547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92413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672612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FA6382C-E611-4D80-92DC-0195470D9E73}" type="datetimeFigureOut">
              <a:rPr lang="ru-RU" smtClean="0"/>
              <a:t>23.05.2023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1534302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FA6382C-E611-4D80-92DC-0195470D9E73}" type="datetimeFigureOut">
              <a:rPr lang="ru-RU" smtClean="0"/>
              <a:t>23.05.2023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899187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FA6382C-E611-4D80-92DC-0195470D9E73}" type="datetimeFigureOut">
              <a:rPr lang="ru-RU" smtClean="0"/>
              <a:t>23.05.2023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20208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FA6382C-E611-4D80-92DC-0195470D9E73}" type="datetimeFigureOut">
              <a:rPr lang="ru-RU" smtClean="0"/>
              <a:t>23.05.2023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105020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A6382C-E611-4D80-92DC-0195470D9E73}" type="datetimeFigureOut">
              <a:rPr lang="ru-RU" smtClean="0"/>
              <a:t>23.05.2023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879585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FA6382C-E611-4D80-92DC-0195470D9E73}" type="datetimeFigureOut">
              <a:rPr lang="ru-RU" smtClean="0"/>
              <a:t>23.05.2023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2255989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FA6382C-E611-4D80-92DC-0195470D9E73}" type="datetimeFigureOut">
              <a:rPr lang="ru-RU" smtClean="0"/>
              <a:t>23.05.2023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7DA9EB3-3DA3-433F-8B5A-AAB81F467416}" type="slidenum">
              <a:rPr lang="ru-RU" smtClean="0"/>
              <a:t>‹#›</a:t>
            </a:fld>
            <a:endParaRPr lang="ru-RU"/>
          </a:p>
        </p:txBody>
      </p:sp>
    </p:spTree>
    <p:extLst>
      <p:ext uri="{BB962C8B-B14F-4D97-AF65-F5344CB8AC3E}">
        <p14:creationId xmlns:p14="http://schemas.microsoft.com/office/powerpoint/2010/main" val="3701997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FA6382C-E611-4D80-92DC-0195470D9E73}" type="datetimeFigureOut">
              <a:rPr lang="ru-RU" smtClean="0"/>
              <a:t>23.05.2023</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C7DA9EB3-3DA3-433F-8B5A-AAB81F467416}" type="slidenum">
              <a:rPr lang="ru-RU" smtClean="0"/>
              <a:t>‹#›</a:t>
            </a:fld>
            <a:endParaRPr lang="ru-RU"/>
          </a:p>
        </p:txBody>
      </p:sp>
    </p:spTree>
    <p:extLst>
      <p:ext uri="{BB962C8B-B14F-4D97-AF65-F5344CB8AC3E}">
        <p14:creationId xmlns:p14="http://schemas.microsoft.com/office/powerpoint/2010/main" val="140321911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4462" y="-761999"/>
            <a:ext cx="11190483" cy="2414954"/>
          </a:xfrm>
        </p:spPr>
        <p:txBody>
          <a:bodyPr>
            <a:noAutofit/>
          </a:bodyPr>
          <a:lstStyle/>
          <a:p>
            <a:pPr algn="ctr"/>
            <a:r>
              <a:rPr lang="ru-RU" sz="2800" b="1" dirty="0">
                <a:solidFill>
                  <a:schemeClr val="accent2">
                    <a:lumMod val="50000"/>
                  </a:schemeClr>
                </a:solidFill>
                <a:latin typeface="Times New Roman" panose="02020603050405020304" pitchFamily="18" charset="0"/>
                <a:cs typeface="Times New Roman" panose="02020603050405020304" pitchFamily="18" charset="0"/>
              </a:rPr>
              <a:t>Санитарно-эпидемиологические требования к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организации питания детей, профилактика  нарушений.</a:t>
            </a:r>
            <a:endParaRPr lang="ru-RU" sz="2800" b="1"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10309" y="4994031"/>
            <a:ext cx="10621106" cy="1137137"/>
          </a:xfrm>
        </p:spPr>
        <p:txBody>
          <a:bodyPr>
            <a:noAutofit/>
          </a:bodyPr>
          <a:lstStyle/>
          <a:p>
            <a:pPr algn="l"/>
            <a:r>
              <a:rPr lang="ru-RU" sz="1200" dirty="0" smtClean="0">
                <a:solidFill>
                  <a:schemeClr val="tx1"/>
                </a:solidFill>
              </a:rPr>
              <a:t>Ведущий специалист-эксперт</a:t>
            </a:r>
          </a:p>
          <a:p>
            <a:pPr algn="l"/>
            <a:r>
              <a:rPr lang="ru-RU" sz="1200" dirty="0">
                <a:solidFill>
                  <a:schemeClr val="tx1"/>
                </a:solidFill>
              </a:rPr>
              <a:t>о</a:t>
            </a:r>
            <a:r>
              <a:rPr lang="ru-RU" sz="1200" dirty="0" smtClean="0">
                <a:solidFill>
                  <a:schemeClr val="tx1"/>
                </a:solidFill>
              </a:rPr>
              <a:t>тдела надзора за питанием населения,</a:t>
            </a:r>
          </a:p>
          <a:p>
            <a:pPr algn="l"/>
            <a:r>
              <a:rPr lang="ru-RU" sz="1200" dirty="0" smtClean="0">
                <a:solidFill>
                  <a:schemeClr val="tx1"/>
                </a:solidFill>
              </a:rPr>
              <a:t>условиями обучения и воспитания</a:t>
            </a:r>
          </a:p>
          <a:p>
            <a:pPr algn="l"/>
            <a:r>
              <a:rPr lang="ru-RU" sz="1200" dirty="0" smtClean="0">
                <a:solidFill>
                  <a:schemeClr val="tx1"/>
                </a:solidFill>
              </a:rPr>
              <a:t>Кожевникова Л.Ю.</a:t>
            </a:r>
            <a:endParaRPr lang="ru-RU" sz="1200" dirty="0">
              <a:solidFill>
                <a:schemeClr val="tx1"/>
              </a:solidFill>
            </a:endParaRPr>
          </a:p>
        </p:txBody>
      </p:sp>
      <p:pic>
        <p:nvPicPr>
          <p:cNvPr id="7" name="Рисунок 6"/>
          <p:cNvPicPr>
            <a:picLocks noChangeAspect="1"/>
          </p:cNvPicPr>
          <p:nvPr/>
        </p:nvPicPr>
        <p:blipFill>
          <a:blip r:embed="rId3"/>
          <a:stretch>
            <a:fillRect/>
          </a:stretch>
        </p:blipFill>
        <p:spPr>
          <a:xfrm>
            <a:off x="385762" y="2192215"/>
            <a:ext cx="5194423" cy="2813539"/>
          </a:xfrm>
          <a:prstGeom prst="rect">
            <a:avLst/>
          </a:prstGeom>
        </p:spPr>
      </p:pic>
      <p:pic>
        <p:nvPicPr>
          <p:cNvPr id="9" name="Рисунок 8"/>
          <p:cNvPicPr>
            <a:picLocks noChangeAspect="1"/>
          </p:cNvPicPr>
          <p:nvPr/>
        </p:nvPicPr>
        <p:blipFill>
          <a:blip r:embed="rId4"/>
          <a:stretch>
            <a:fillRect/>
          </a:stretch>
        </p:blipFill>
        <p:spPr>
          <a:xfrm>
            <a:off x="5750170" y="2895600"/>
            <a:ext cx="5943600" cy="3962400"/>
          </a:xfrm>
          <a:prstGeom prst="rect">
            <a:avLst/>
          </a:prstGeom>
        </p:spPr>
      </p:pic>
    </p:spTree>
    <p:extLst>
      <p:ext uri="{BB962C8B-B14F-4D97-AF65-F5344CB8AC3E}">
        <p14:creationId xmlns:p14="http://schemas.microsoft.com/office/powerpoint/2010/main" val="3649670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375139"/>
            <a:ext cx="11139528" cy="890954"/>
          </a:xfrm>
        </p:spPr>
        <p:txBody>
          <a:bodyPr>
            <a:noAutofit/>
          </a:bodyPr>
          <a:lstStyle/>
          <a:p>
            <a:pPr algn="ct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Требования к санитарно-техническому обеспечению пищеблоков</a:t>
            </a:r>
            <a:b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br>
            <a:endParaRPr lang="ru-RU" sz="2800" dirty="0">
              <a:solidFill>
                <a:schemeClr val="accent2">
                  <a:lumMod val="50000"/>
                </a:schemeClr>
              </a:solidFill>
            </a:endParaRPr>
          </a:p>
        </p:txBody>
      </p:sp>
      <p:sp>
        <p:nvSpPr>
          <p:cNvPr id="3" name="Объект 2"/>
          <p:cNvSpPr>
            <a:spLocks noGrp="1"/>
          </p:cNvSpPr>
          <p:nvPr>
            <p:ph sz="half" idx="1"/>
          </p:nvPr>
        </p:nvSpPr>
        <p:spPr>
          <a:xfrm>
            <a:off x="677334" y="996461"/>
            <a:ext cx="5805528" cy="5193323"/>
          </a:xfrm>
        </p:spPr>
        <p:txBody>
          <a:bodyPr>
            <a:normAutofit fontScale="25000" lnSpcReduction="20000"/>
          </a:bodyPr>
          <a:lstStyle/>
          <a:p>
            <a:endParaRPr lang="ru-RU" b="1" dirty="0" smtClean="0">
              <a:solidFill>
                <a:schemeClr val="tx1"/>
              </a:solidFill>
              <a:latin typeface="Times New Roman" panose="02020603050405020304" pitchFamily="18" charset="0"/>
              <a:cs typeface="Times New Roman" panose="02020603050405020304" pitchFamily="18" charset="0"/>
            </a:endParaRPr>
          </a:p>
          <a:p>
            <a:endParaRPr lang="ru-RU" sz="5500" b="1" dirty="0" smtClean="0">
              <a:solidFill>
                <a:schemeClr val="tx1"/>
              </a:solidFill>
              <a:latin typeface="Times New Roman" panose="02020603050405020304" pitchFamily="18" charset="0"/>
              <a:cs typeface="Times New Roman" panose="02020603050405020304" pitchFamily="18" charset="0"/>
            </a:endParaRPr>
          </a:p>
          <a:p>
            <a:r>
              <a:rPr lang="ru-RU" sz="7200" b="1" dirty="0" smtClean="0">
                <a:solidFill>
                  <a:schemeClr val="tx1"/>
                </a:solidFill>
                <a:latin typeface="Times New Roman" panose="02020603050405020304" pitchFamily="18" charset="0"/>
                <a:cs typeface="Times New Roman" panose="02020603050405020304" pitchFamily="18" charset="0"/>
              </a:rPr>
              <a:t>Во </a:t>
            </a:r>
            <a:r>
              <a:rPr lang="ru-RU" sz="7200" b="1" dirty="0">
                <a:solidFill>
                  <a:schemeClr val="tx1"/>
                </a:solidFill>
                <a:latin typeface="Times New Roman" panose="02020603050405020304" pitchFamily="18" charset="0"/>
                <a:cs typeface="Times New Roman" panose="02020603050405020304" pitchFamily="18" charset="0"/>
              </a:rPr>
              <a:t>всех производственных цехах устанавливают раковины, моечные ванны с подводкой холодной и горячей воды через смесители</a:t>
            </a:r>
            <a:r>
              <a:rPr lang="ru-RU" sz="7200" b="1" dirty="0" smtClean="0">
                <a:solidFill>
                  <a:schemeClr val="tx1"/>
                </a:solidFill>
                <a:latin typeface="Times New Roman" panose="02020603050405020304" pitchFamily="18" charset="0"/>
                <a:cs typeface="Times New Roman" panose="02020603050405020304" pitchFamily="18" charset="0"/>
              </a:rPr>
              <a:t>.</a:t>
            </a:r>
          </a:p>
          <a:p>
            <a:pPr algn="just"/>
            <a:r>
              <a:rPr lang="ru-RU" sz="7200" b="1" dirty="0" smtClean="0">
                <a:solidFill>
                  <a:schemeClr val="tx1"/>
                </a:solidFill>
                <a:latin typeface="Times New Roman" panose="02020603050405020304" pitchFamily="18" charset="0"/>
                <a:cs typeface="Times New Roman" panose="02020603050405020304" pitchFamily="18" charset="0"/>
              </a:rPr>
              <a:t>Мытье </a:t>
            </a:r>
            <a:r>
              <a:rPr lang="ru-RU" sz="7200" b="1" dirty="0">
                <a:solidFill>
                  <a:schemeClr val="tx1"/>
                </a:solidFill>
                <a:latin typeface="Times New Roman" panose="02020603050405020304" pitchFamily="18" charset="0"/>
                <a:cs typeface="Times New Roman" panose="02020603050405020304" pitchFamily="18" charset="0"/>
              </a:rPr>
              <a:t>кухонной посуды должно быть предусмотрено отдельно от столовой посуды</a:t>
            </a:r>
          </a:p>
          <a:p>
            <a:pPr algn="just"/>
            <a:r>
              <a:rPr lang="ru-RU" sz="7200" b="1" dirty="0" smtClean="0">
                <a:solidFill>
                  <a:schemeClr val="tx1"/>
                </a:solidFill>
                <a:latin typeface="Times New Roman" panose="02020603050405020304" pitchFamily="18" charset="0"/>
                <a:cs typeface="Times New Roman" panose="02020603050405020304" pitchFamily="18" charset="0"/>
              </a:rPr>
              <a:t>Мытье </a:t>
            </a:r>
            <a:r>
              <a:rPr lang="ru-RU" sz="7200" b="1" dirty="0">
                <a:solidFill>
                  <a:schemeClr val="tx1"/>
                </a:solidFill>
                <a:latin typeface="Times New Roman" panose="02020603050405020304" pitchFamily="18" charset="0"/>
                <a:cs typeface="Times New Roman" panose="02020603050405020304" pitchFamily="18" charset="0"/>
              </a:rPr>
              <a:t>столовой посуды и столовых приборов  ручным способом осуществляется в </a:t>
            </a:r>
            <a:r>
              <a:rPr lang="ru-RU" sz="7200" b="1" dirty="0" err="1">
                <a:solidFill>
                  <a:schemeClr val="tx1"/>
                </a:solidFill>
                <a:latin typeface="Times New Roman" panose="02020603050405020304" pitchFamily="18" charset="0"/>
                <a:cs typeface="Times New Roman" panose="02020603050405020304" pitchFamily="18" charset="0"/>
              </a:rPr>
              <a:t>трехсекционных</a:t>
            </a:r>
            <a:r>
              <a:rPr lang="ru-RU" sz="7200" b="1" dirty="0">
                <a:solidFill>
                  <a:schemeClr val="tx1"/>
                </a:solidFill>
                <a:latin typeface="Times New Roman" panose="02020603050405020304" pitchFamily="18" charset="0"/>
                <a:cs typeface="Times New Roman" panose="02020603050405020304" pitchFamily="18" charset="0"/>
              </a:rPr>
              <a:t> моечных ваннах </a:t>
            </a:r>
          </a:p>
          <a:p>
            <a:pPr algn="just"/>
            <a:r>
              <a:rPr lang="ru-RU" sz="7200" b="1" dirty="0" smtClean="0">
                <a:solidFill>
                  <a:schemeClr val="tx1"/>
                </a:solidFill>
                <a:latin typeface="Times New Roman" panose="02020603050405020304" pitchFamily="18" charset="0"/>
                <a:cs typeface="Times New Roman" panose="02020603050405020304" pitchFamily="18" charset="0"/>
              </a:rPr>
              <a:t>Мытье </a:t>
            </a:r>
            <a:r>
              <a:rPr lang="ru-RU" sz="7200" b="1" dirty="0">
                <a:solidFill>
                  <a:schemeClr val="tx1"/>
                </a:solidFill>
                <a:latin typeface="Times New Roman" panose="02020603050405020304" pitchFamily="18" charset="0"/>
                <a:cs typeface="Times New Roman" panose="02020603050405020304" pitchFamily="18" charset="0"/>
              </a:rPr>
              <a:t>кухонной посуды, инвентаря  осуществляется в двухсекционных моечных ваннах </a:t>
            </a:r>
          </a:p>
          <a:p>
            <a:pPr algn="just"/>
            <a:r>
              <a:rPr lang="ru-RU" sz="7200" b="1" dirty="0" smtClean="0">
                <a:solidFill>
                  <a:schemeClr val="tx1"/>
                </a:solidFill>
                <a:latin typeface="Times New Roman" panose="02020603050405020304" pitchFamily="18" charset="0"/>
                <a:cs typeface="Times New Roman" panose="02020603050405020304" pitchFamily="18" charset="0"/>
              </a:rPr>
              <a:t>Ванны</a:t>
            </a:r>
            <a:r>
              <a:rPr lang="ru-RU" sz="7200" b="1" dirty="0">
                <a:solidFill>
                  <a:schemeClr val="tx1"/>
                </a:solidFill>
                <a:latin typeface="Times New Roman" panose="02020603050405020304" pitchFamily="18" charset="0"/>
                <a:cs typeface="Times New Roman" panose="02020603050405020304" pitchFamily="18" charset="0"/>
              </a:rPr>
              <a:t>, предназначенные для ополаскивания посуды должны быть оборудованы гибким шлангом с душевой насадкой  </a:t>
            </a:r>
            <a:endParaRPr lang="ru-RU" sz="7200" b="1" dirty="0" smtClean="0">
              <a:solidFill>
                <a:schemeClr val="tx1"/>
              </a:solidFill>
              <a:latin typeface="Times New Roman" panose="02020603050405020304" pitchFamily="18" charset="0"/>
              <a:cs typeface="Times New Roman" panose="02020603050405020304" pitchFamily="18" charset="0"/>
            </a:endParaRPr>
          </a:p>
          <a:p>
            <a:pPr algn="just"/>
            <a:r>
              <a:rPr lang="ru-RU" sz="7200" b="1" dirty="0">
                <a:solidFill>
                  <a:schemeClr val="tx1"/>
                </a:solidFill>
                <a:latin typeface="Times New Roman" panose="02020603050405020304" pitchFamily="18" charset="0"/>
                <a:cs typeface="Times New Roman" panose="02020603050405020304" pitchFamily="18" charset="0"/>
              </a:rPr>
              <a:t>Технологическое оборудование и моечные ванны, являющиеся источниками повышенных выделений влаги и тепла должны быть оборудованы локальными вытяжными системами вентиляции</a:t>
            </a:r>
            <a:endParaRPr lang="ru-RU" sz="7200" dirty="0">
              <a:latin typeface="Times New Roman" panose="02020603050405020304" pitchFamily="18" charset="0"/>
              <a:cs typeface="Times New Roman" panose="02020603050405020304" pitchFamily="18" charset="0"/>
            </a:endParaRPr>
          </a:p>
          <a:p>
            <a:pPr algn="just"/>
            <a:endParaRPr lang="ru-RU" sz="2900" b="1" dirty="0" smtClean="0">
              <a:solidFill>
                <a:schemeClr val="tx1"/>
              </a:solidFill>
              <a:latin typeface="Times New Roman" panose="02020603050405020304" pitchFamily="18" charset="0"/>
              <a:cs typeface="Times New Roman" panose="02020603050405020304" pitchFamily="18" charset="0"/>
            </a:endParaRPr>
          </a:p>
          <a:p>
            <a:pPr algn="just"/>
            <a:endParaRPr lang="ru-RU" sz="2900" b="1" dirty="0">
              <a:solidFill>
                <a:schemeClr val="tx1"/>
              </a:solidFill>
              <a:latin typeface="Times New Roman" panose="02020603050405020304" pitchFamily="18" charset="0"/>
              <a:cs typeface="Times New Roman" panose="02020603050405020304" pitchFamily="18" charset="0"/>
            </a:endParaRPr>
          </a:p>
          <a:p>
            <a:pPr marL="0" indent="0">
              <a:buNone/>
            </a:pPr>
            <a:r>
              <a:rPr lang="ru-RU" sz="2900" b="1" dirty="0">
                <a:solidFill>
                  <a:schemeClr val="tx1"/>
                </a:solidFill>
                <a:latin typeface="Times New Roman" panose="02020603050405020304" pitchFamily="18" charset="0"/>
                <a:cs typeface="Times New Roman" panose="02020603050405020304" pitchFamily="18" charset="0"/>
              </a:rPr>
              <a:t/>
            </a:r>
            <a:br>
              <a:rPr lang="ru-RU" sz="2900" b="1" dirty="0">
                <a:solidFill>
                  <a:schemeClr val="tx1"/>
                </a:solidFill>
                <a:latin typeface="Times New Roman" panose="02020603050405020304" pitchFamily="18" charset="0"/>
                <a:cs typeface="Times New Roman" panose="02020603050405020304" pitchFamily="18" charset="0"/>
              </a:rPr>
            </a:br>
            <a:endParaRPr lang="ru-RU" sz="2900" b="1" dirty="0">
              <a:solidFill>
                <a:schemeClr val="tx1"/>
              </a:solidFill>
            </a:endParaRPr>
          </a:p>
        </p:txBody>
      </p:sp>
      <p:pic>
        <p:nvPicPr>
          <p:cNvPr id="7" name="Объект 3"/>
          <p:cNvPicPr>
            <a:picLocks noGrp="1" noChangeAspect="1"/>
          </p:cNvPicPr>
          <p:nvPr>
            <p:ph sz="half" idx="2"/>
          </p:nvPr>
        </p:nvPicPr>
        <p:blipFill>
          <a:blip r:embed="rId2"/>
          <a:stretch>
            <a:fillRect/>
          </a:stretch>
        </p:blipFill>
        <p:spPr>
          <a:xfrm>
            <a:off x="7192822" y="1148861"/>
            <a:ext cx="3697915" cy="2532184"/>
          </a:xfrm>
          <a:prstGeom prst="rect">
            <a:avLst/>
          </a:prstGeom>
          <a:ln>
            <a:noFill/>
          </a:ln>
          <a:effectLst>
            <a:softEdge rad="112500"/>
          </a:effectLst>
        </p:spPr>
      </p:pic>
      <p:pic>
        <p:nvPicPr>
          <p:cNvPr id="8" name="Объект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2822" y="3743320"/>
            <a:ext cx="3697915" cy="2962279"/>
          </a:xfrm>
          <a:prstGeom prst="rect">
            <a:avLst/>
          </a:prstGeom>
          <a:ln>
            <a:noFill/>
          </a:ln>
          <a:effectLst>
            <a:softEdge rad="112500"/>
          </a:effectLst>
        </p:spPr>
      </p:pic>
    </p:spTree>
    <p:extLst>
      <p:ext uri="{BB962C8B-B14F-4D97-AF65-F5344CB8AC3E}">
        <p14:creationId xmlns:p14="http://schemas.microsoft.com/office/powerpoint/2010/main" val="3333441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375138"/>
            <a:ext cx="10682328" cy="973016"/>
          </a:xfrm>
        </p:spPr>
        <p:txBody>
          <a:bodyPr>
            <a:normAutofit/>
          </a:bodyPr>
          <a:lstStyle/>
          <a:p>
            <a:pPr algn="ctr"/>
            <a:r>
              <a:rPr lang="ru-RU" sz="2800" b="1" dirty="0">
                <a:solidFill>
                  <a:schemeClr val="accent2">
                    <a:lumMod val="50000"/>
                  </a:schemeClr>
                </a:solidFill>
                <a:latin typeface="Times New Roman" panose="02020603050405020304" pitchFamily="18" charset="0"/>
                <a:cs typeface="Times New Roman" panose="02020603050405020304" pitchFamily="18" charset="0"/>
              </a:rPr>
              <a:t>Типичные нарушения, выявляемые по санитарно-техническому обеспечению пищеблоков</a:t>
            </a:r>
            <a:endParaRPr lang="ru-RU" sz="2800" dirty="0">
              <a:solidFill>
                <a:schemeClr val="accent2">
                  <a:lumMod val="50000"/>
                </a:schemeClr>
              </a:solidFill>
            </a:endParaRPr>
          </a:p>
        </p:txBody>
      </p:sp>
      <p:sp>
        <p:nvSpPr>
          <p:cNvPr id="3" name="Объект 2"/>
          <p:cNvSpPr>
            <a:spLocks noGrp="1"/>
          </p:cNvSpPr>
          <p:nvPr>
            <p:ph idx="1"/>
          </p:nvPr>
        </p:nvSpPr>
        <p:spPr>
          <a:xfrm>
            <a:off x="677334" y="1617785"/>
            <a:ext cx="9756204" cy="4423578"/>
          </a:xfrm>
        </p:spPr>
        <p:txBody>
          <a:bodyPr>
            <a:normAutofit fontScale="92500" lnSpcReduction="20000"/>
          </a:bodyPr>
          <a:lstStyle/>
          <a:p>
            <a:pPr algn="just"/>
            <a:r>
              <a:rPr lang="ru-RU" b="1" dirty="0">
                <a:solidFill>
                  <a:schemeClr val="tx1"/>
                </a:solidFill>
                <a:latin typeface="Times New Roman" panose="02020603050405020304" pitchFamily="18" charset="0"/>
                <a:cs typeface="Times New Roman" panose="02020603050405020304" pitchFamily="18" charset="0"/>
              </a:rPr>
              <a:t>Не установлены в производственных цехах раковины для мытья рук (персонал моет руки в моечных ваннах для обработки сырья или мытья посуды)</a:t>
            </a:r>
          </a:p>
          <a:p>
            <a:pPr algn="just"/>
            <a:r>
              <a:rPr lang="ru-RU" b="1" dirty="0" smtClean="0">
                <a:solidFill>
                  <a:schemeClr val="tx1"/>
                </a:solidFill>
                <a:latin typeface="Times New Roman" panose="02020603050405020304" pitchFamily="18" charset="0"/>
                <a:cs typeface="Times New Roman" panose="02020603050405020304" pitchFamily="18" charset="0"/>
              </a:rPr>
              <a:t>Не </a:t>
            </a:r>
            <a:r>
              <a:rPr lang="ru-RU" b="1" dirty="0">
                <a:solidFill>
                  <a:schemeClr val="tx1"/>
                </a:solidFill>
                <a:latin typeface="Times New Roman" panose="02020603050405020304" pitchFamily="18" charset="0"/>
                <a:cs typeface="Times New Roman" panose="02020603050405020304" pitchFamily="18" charset="0"/>
              </a:rPr>
              <a:t>установлены в производственных цехах моечные ванны для обработки продовольственного сырья (для обработки сырой продукции (неочищенных овощей, мяса, рыбы и </a:t>
            </a:r>
            <a:r>
              <a:rPr lang="ru-RU" b="1" dirty="0" err="1">
                <a:solidFill>
                  <a:schemeClr val="tx1"/>
                </a:solidFill>
                <a:latin typeface="Times New Roman" panose="02020603050405020304" pitchFamily="18" charset="0"/>
                <a:cs typeface="Times New Roman" panose="02020603050405020304" pitchFamily="18" charset="0"/>
              </a:rPr>
              <a:t>т.п</a:t>
            </a:r>
            <a:r>
              <a:rPr lang="ru-RU" b="1" dirty="0">
                <a:solidFill>
                  <a:schemeClr val="tx1"/>
                </a:solidFill>
                <a:latin typeface="Times New Roman" panose="02020603050405020304" pitchFamily="18" charset="0"/>
                <a:cs typeface="Times New Roman" panose="02020603050405020304" pitchFamily="18" charset="0"/>
              </a:rPr>
              <a:t>) и полуфабрикатов используются моечные ванны, предназначенные для мытья кухонной или столовой посуды)</a:t>
            </a:r>
          </a:p>
          <a:p>
            <a:pPr algn="just"/>
            <a:r>
              <a:rPr lang="ru-RU" b="1" dirty="0" smtClean="0">
                <a:solidFill>
                  <a:schemeClr val="tx1"/>
                </a:solidFill>
                <a:latin typeface="Times New Roman" panose="02020603050405020304" pitchFamily="18" charset="0"/>
                <a:cs typeface="Times New Roman" panose="02020603050405020304" pitchFamily="18" charset="0"/>
              </a:rPr>
              <a:t>Отсутствует </a:t>
            </a:r>
            <a:r>
              <a:rPr lang="ru-RU" b="1" dirty="0">
                <a:solidFill>
                  <a:schemeClr val="tx1"/>
                </a:solidFill>
                <a:latin typeface="Times New Roman" panose="02020603050405020304" pitchFamily="18" charset="0"/>
                <a:cs typeface="Times New Roman" panose="02020603050405020304" pitchFamily="18" charset="0"/>
              </a:rPr>
              <a:t>подводка горячего и холодного водоснабжения к моечным </a:t>
            </a:r>
            <a:r>
              <a:rPr lang="ru-RU" b="1" dirty="0" smtClean="0">
                <a:solidFill>
                  <a:schemeClr val="tx1"/>
                </a:solidFill>
                <a:latin typeface="Times New Roman" panose="02020603050405020304" pitchFamily="18" charset="0"/>
                <a:cs typeface="Times New Roman" panose="02020603050405020304" pitchFamily="18" charset="0"/>
              </a:rPr>
              <a:t>ваннам</a:t>
            </a:r>
          </a:p>
          <a:p>
            <a:pPr algn="just"/>
            <a:r>
              <a:rPr lang="ru-RU" b="1" dirty="0" smtClean="0">
                <a:solidFill>
                  <a:schemeClr val="tx1"/>
                </a:solidFill>
                <a:latin typeface="Times New Roman" panose="02020603050405020304" pitchFamily="18" charset="0"/>
                <a:cs typeface="Times New Roman" panose="02020603050405020304" pitchFamily="18" charset="0"/>
              </a:rPr>
              <a:t>Для </a:t>
            </a:r>
            <a:r>
              <a:rPr lang="ru-RU" b="1" dirty="0">
                <a:solidFill>
                  <a:schemeClr val="tx1"/>
                </a:solidFill>
                <a:latin typeface="Times New Roman" panose="02020603050405020304" pitchFamily="18" charset="0"/>
                <a:cs typeface="Times New Roman" panose="02020603050405020304" pitchFamily="18" charset="0"/>
              </a:rPr>
              <a:t>мытья столовой </a:t>
            </a:r>
            <a:r>
              <a:rPr lang="ru-RU" b="1" dirty="0" smtClean="0">
                <a:solidFill>
                  <a:schemeClr val="tx1"/>
                </a:solidFill>
                <a:latin typeface="Times New Roman" panose="02020603050405020304" pitchFamily="18" charset="0"/>
                <a:cs typeface="Times New Roman" panose="02020603050405020304" pitchFamily="18" charset="0"/>
              </a:rPr>
              <a:t>и кухонной посуды оборудовано недостаточное количество моечных ванн, в результате чего мытье </a:t>
            </a:r>
            <a:r>
              <a:rPr lang="ru-RU" b="1" dirty="0">
                <a:solidFill>
                  <a:schemeClr val="tx1"/>
                </a:solidFill>
                <a:latin typeface="Times New Roman" panose="02020603050405020304" pitchFamily="18" charset="0"/>
                <a:cs typeface="Times New Roman" panose="02020603050405020304" pitchFamily="18" charset="0"/>
              </a:rPr>
              <a:t>кухонной и столовой посуды осуществляется совместно, в одних и тех же моечных ваннах</a:t>
            </a:r>
          </a:p>
          <a:p>
            <a:pPr algn="just"/>
            <a:r>
              <a:rPr lang="ru-RU" b="1" dirty="0" smtClean="0">
                <a:solidFill>
                  <a:schemeClr val="tx1"/>
                </a:solidFill>
                <a:latin typeface="Times New Roman" panose="02020603050405020304" pitchFamily="18" charset="0"/>
                <a:cs typeface="Times New Roman" panose="02020603050405020304" pitchFamily="18" charset="0"/>
              </a:rPr>
              <a:t>Ванны</a:t>
            </a:r>
            <a:r>
              <a:rPr lang="ru-RU" b="1" dirty="0">
                <a:solidFill>
                  <a:schemeClr val="tx1"/>
                </a:solidFill>
                <a:latin typeface="Times New Roman" panose="02020603050405020304" pitchFamily="18" charset="0"/>
                <a:cs typeface="Times New Roman" panose="02020603050405020304" pitchFamily="18" charset="0"/>
              </a:rPr>
              <a:t>, предназначенные для </a:t>
            </a:r>
            <a:r>
              <a:rPr lang="ru-RU" b="1" dirty="0" smtClean="0">
                <a:solidFill>
                  <a:schemeClr val="tx1"/>
                </a:solidFill>
                <a:latin typeface="Times New Roman" panose="02020603050405020304" pitchFamily="18" charset="0"/>
                <a:cs typeface="Times New Roman" panose="02020603050405020304" pitchFamily="18" charset="0"/>
              </a:rPr>
              <a:t>ополаскивания посуды, не </a:t>
            </a:r>
            <a:r>
              <a:rPr lang="ru-RU" b="1" dirty="0">
                <a:solidFill>
                  <a:schemeClr val="tx1"/>
                </a:solidFill>
                <a:latin typeface="Times New Roman" panose="02020603050405020304" pitchFamily="18" charset="0"/>
                <a:cs typeface="Times New Roman" panose="02020603050405020304" pitchFamily="18" charset="0"/>
              </a:rPr>
              <a:t>оборудованы гибким шлангом с душевой насадкой </a:t>
            </a:r>
            <a:endParaRPr lang="ru-RU" b="1" dirty="0" smtClean="0">
              <a:solidFill>
                <a:schemeClr val="tx1"/>
              </a:solidFill>
              <a:latin typeface="Times New Roman" panose="02020603050405020304" pitchFamily="18" charset="0"/>
              <a:cs typeface="Times New Roman" panose="02020603050405020304" pitchFamily="18" charset="0"/>
            </a:endParaRPr>
          </a:p>
          <a:p>
            <a:r>
              <a:rPr lang="ru-RU" b="1" dirty="0">
                <a:solidFill>
                  <a:schemeClr val="tx1"/>
                </a:solidFill>
                <a:latin typeface="Times New Roman" panose="02020603050405020304" pitchFamily="18" charset="0"/>
                <a:cs typeface="Times New Roman" panose="02020603050405020304" pitchFamily="18" charset="0"/>
              </a:rPr>
              <a:t>Технологическое оборудование и моечные ванны, являющиеся источниками повышенных выделений влаги и </a:t>
            </a:r>
            <a:r>
              <a:rPr lang="ru-RU" b="1" dirty="0" smtClean="0">
                <a:solidFill>
                  <a:schemeClr val="tx1"/>
                </a:solidFill>
                <a:latin typeface="Times New Roman" panose="02020603050405020304" pitchFamily="18" charset="0"/>
                <a:cs typeface="Times New Roman" panose="02020603050405020304" pitchFamily="18" charset="0"/>
              </a:rPr>
              <a:t>тепла, </a:t>
            </a:r>
            <a:r>
              <a:rPr lang="ru-RU" b="1" dirty="0">
                <a:solidFill>
                  <a:schemeClr val="tx1"/>
                </a:solidFill>
                <a:latin typeface="Times New Roman" panose="02020603050405020304" pitchFamily="18" charset="0"/>
                <a:cs typeface="Times New Roman" panose="02020603050405020304" pitchFamily="18" charset="0"/>
              </a:rPr>
              <a:t>не оборудованы локальными вытяжными системами </a:t>
            </a:r>
            <a:r>
              <a:rPr lang="ru-RU" b="1" dirty="0" smtClean="0">
                <a:solidFill>
                  <a:schemeClr val="tx1"/>
                </a:solidFill>
                <a:latin typeface="Times New Roman" panose="02020603050405020304" pitchFamily="18" charset="0"/>
                <a:cs typeface="Times New Roman" panose="02020603050405020304" pitchFamily="18" charset="0"/>
              </a:rPr>
              <a:t>вентиляции, либо оборудована </a:t>
            </a:r>
            <a:r>
              <a:rPr lang="ru-RU" b="1" dirty="0">
                <a:solidFill>
                  <a:schemeClr val="tx1"/>
                </a:solidFill>
                <a:latin typeface="Times New Roman" panose="02020603050405020304" pitchFamily="18" charset="0"/>
                <a:cs typeface="Times New Roman" panose="02020603050405020304" pitchFamily="18" charset="0"/>
              </a:rPr>
              <a:t>локальная вытяжная система вентиляции, но не над всем установленным технологическим оборудованием и моечными ваннами.</a:t>
            </a:r>
          </a:p>
          <a:p>
            <a:pPr algn="just"/>
            <a:endParaRPr lang="ru-RU" b="1" dirty="0">
              <a:solidFill>
                <a:schemeClr val="tx1"/>
              </a:solidFill>
              <a:latin typeface="Times New Roman" panose="02020603050405020304" pitchFamily="18" charset="0"/>
              <a:cs typeface="Times New Roman" panose="02020603050405020304" pitchFamily="18" charset="0"/>
            </a:endParaRPr>
          </a:p>
          <a:p>
            <a:pPr algn="just"/>
            <a:endParaRPr lang="ru-RU" b="1" dirty="0">
              <a:solidFill>
                <a:schemeClr val="tx1"/>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174208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257908"/>
            <a:ext cx="10529929" cy="1019907"/>
          </a:xfrm>
        </p:spPr>
        <p:txBody>
          <a:bodyPr>
            <a:normAutofit/>
          </a:bodyPr>
          <a:lstStyle/>
          <a:p>
            <a:pPr algn="ct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Требования </a:t>
            </a:r>
            <a:r>
              <a:rPr lang="ru-RU" sz="2800" b="1" dirty="0">
                <a:solidFill>
                  <a:schemeClr val="accent2">
                    <a:lumMod val="50000"/>
                  </a:schemeClr>
                </a:solidFill>
                <a:latin typeface="Times New Roman" panose="02020603050405020304" pitchFamily="18" charset="0"/>
                <a:cs typeface="Times New Roman" panose="02020603050405020304" pitchFamily="18" charset="0"/>
              </a:rPr>
              <a:t>к производственному оборудованию, инвентарю,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посуде</a:t>
            </a:r>
            <a:endParaRPr lang="ru-RU" sz="2800" dirty="0">
              <a:solidFill>
                <a:schemeClr val="accent2">
                  <a:lumMod val="50000"/>
                </a:schemeClr>
              </a:solidFill>
            </a:endParaRPr>
          </a:p>
        </p:txBody>
      </p:sp>
      <p:sp>
        <p:nvSpPr>
          <p:cNvPr id="3" name="Объект 2"/>
          <p:cNvSpPr>
            <a:spLocks noGrp="1"/>
          </p:cNvSpPr>
          <p:nvPr>
            <p:ph sz="half" idx="1"/>
          </p:nvPr>
        </p:nvSpPr>
        <p:spPr>
          <a:xfrm>
            <a:off x="677334" y="1277815"/>
            <a:ext cx="5828974" cy="5307054"/>
          </a:xfrm>
        </p:spPr>
        <p:txBody>
          <a:bodyPr>
            <a:normAutofit fontScale="77500" lnSpcReduction="20000"/>
          </a:bodyPr>
          <a:lstStyle/>
          <a:p>
            <a:pPr algn="just"/>
            <a:endParaRPr lang="ru-RU" sz="2100" b="1" dirty="0" smtClean="0">
              <a:solidFill>
                <a:schemeClr val="tx1"/>
              </a:solidFill>
              <a:latin typeface="Times New Roman" panose="02020603050405020304" pitchFamily="18" charset="0"/>
              <a:cs typeface="Times New Roman" panose="02020603050405020304" pitchFamily="18" charset="0"/>
            </a:endParaRPr>
          </a:p>
          <a:p>
            <a:pPr algn="just"/>
            <a:r>
              <a:rPr lang="ru-RU" sz="2100" b="1" dirty="0" smtClean="0">
                <a:solidFill>
                  <a:schemeClr val="tx1"/>
                </a:solidFill>
                <a:latin typeface="Times New Roman" panose="02020603050405020304" pitchFamily="18" charset="0"/>
                <a:cs typeface="Times New Roman" panose="02020603050405020304" pitchFamily="18" charset="0"/>
              </a:rPr>
              <a:t>Производственные </a:t>
            </a:r>
            <a:r>
              <a:rPr lang="ru-RU" sz="2100" b="1" dirty="0">
                <a:solidFill>
                  <a:schemeClr val="tx1"/>
                </a:solidFill>
                <a:latin typeface="Times New Roman" panose="02020603050405020304" pitchFamily="18" charset="0"/>
                <a:cs typeface="Times New Roman" panose="02020603050405020304" pitchFamily="18" charset="0"/>
              </a:rPr>
              <a:t>столы, </a:t>
            </a:r>
            <a:r>
              <a:rPr lang="ru-RU" sz="2100" b="1" dirty="0" smtClean="0">
                <a:solidFill>
                  <a:schemeClr val="tx1"/>
                </a:solidFill>
                <a:latin typeface="Times New Roman" panose="02020603050405020304" pitchFamily="18" charset="0"/>
                <a:cs typeface="Times New Roman" panose="02020603050405020304" pitchFamily="18" charset="0"/>
              </a:rPr>
              <a:t>стеллажи должны иметь </a:t>
            </a:r>
            <a:r>
              <a:rPr lang="ru-RU" sz="2100" b="1" dirty="0">
                <a:solidFill>
                  <a:schemeClr val="tx1"/>
                </a:solidFill>
                <a:latin typeface="Times New Roman" panose="02020603050405020304" pitchFamily="18" charset="0"/>
                <a:cs typeface="Times New Roman" panose="02020603050405020304" pitchFamily="18" charset="0"/>
              </a:rPr>
              <a:t>покрытие, устойчивое к действию моющих и дезинфицирующих </a:t>
            </a:r>
            <a:r>
              <a:rPr lang="ru-RU" sz="2100" b="1" dirty="0" smtClean="0">
                <a:solidFill>
                  <a:schemeClr val="tx1"/>
                </a:solidFill>
                <a:latin typeface="Times New Roman" panose="02020603050405020304" pitchFamily="18" charset="0"/>
                <a:cs typeface="Times New Roman" panose="02020603050405020304" pitchFamily="18" charset="0"/>
              </a:rPr>
              <a:t>средств</a:t>
            </a:r>
            <a:r>
              <a:rPr lang="ru-RU" sz="2100" b="1" dirty="0">
                <a:solidFill>
                  <a:schemeClr val="tx1"/>
                </a:solidFill>
                <a:latin typeface="Times New Roman" panose="02020603050405020304" pitchFamily="18" charset="0"/>
                <a:cs typeface="Times New Roman" panose="02020603050405020304" pitchFamily="18" charset="0"/>
              </a:rPr>
              <a:t> </a:t>
            </a:r>
            <a:r>
              <a:rPr lang="ru-RU" sz="2100" b="1" dirty="0" smtClean="0">
                <a:solidFill>
                  <a:schemeClr val="tx1"/>
                </a:solidFill>
                <a:latin typeface="Times New Roman" panose="02020603050405020304" pitchFamily="18" charset="0"/>
                <a:cs typeface="Times New Roman" panose="02020603050405020304" pitchFamily="18" charset="0"/>
              </a:rPr>
              <a:t>(преимущество отдается </a:t>
            </a:r>
            <a:r>
              <a:rPr lang="ru-RU" sz="2100" b="1" dirty="0" err="1" smtClean="0">
                <a:solidFill>
                  <a:schemeClr val="tx1"/>
                </a:solidFill>
                <a:latin typeface="Times New Roman" panose="02020603050405020304" pitchFamily="18" charset="0"/>
                <a:cs typeface="Times New Roman" panose="02020603050405020304" pitchFamily="18" charset="0"/>
              </a:rPr>
              <a:t>цельнометалическим</a:t>
            </a:r>
            <a:r>
              <a:rPr lang="ru-RU" sz="2100" b="1" dirty="0" smtClean="0">
                <a:solidFill>
                  <a:schemeClr val="tx1"/>
                </a:solidFill>
                <a:latin typeface="Times New Roman" panose="02020603050405020304" pitchFamily="18" charset="0"/>
                <a:cs typeface="Times New Roman" panose="02020603050405020304" pitchFamily="18" charset="0"/>
              </a:rPr>
              <a:t>, из нержавеющих материалов)</a:t>
            </a:r>
          </a:p>
          <a:p>
            <a:pPr algn="just"/>
            <a:r>
              <a:rPr lang="ru-RU" sz="2100" b="1" dirty="0" smtClean="0">
                <a:solidFill>
                  <a:schemeClr val="tx1"/>
                </a:solidFill>
                <a:latin typeface="Times New Roman" panose="02020603050405020304" pitchFamily="18" charset="0"/>
                <a:cs typeface="Times New Roman" panose="02020603050405020304" pitchFamily="18" charset="0"/>
              </a:rPr>
              <a:t>Разделочные </a:t>
            </a:r>
            <a:r>
              <a:rPr lang="ru-RU" sz="2100" b="1" dirty="0">
                <a:solidFill>
                  <a:schemeClr val="tx1"/>
                </a:solidFill>
                <a:latin typeface="Times New Roman" panose="02020603050405020304" pitchFamily="18" charset="0"/>
                <a:cs typeface="Times New Roman" panose="02020603050405020304" pitchFamily="18" charset="0"/>
              </a:rPr>
              <a:t>доски не должны быть пластмассовыми, с трещинами и механическими </a:t>
            </a:r>
            <a:r>
              <a:rPr lang="ru-RU" sz="2100" b="1" dirty="0" smtClean="0">
                <a:solidFill>
                  <a:schemeClr val="tx1"/>
                </a:solidFill>
                <a:latin typeface="Times New Roman" panose="02020603050405020304" pitchFamily="18" charset="0"/>
                <a:cs typeface="Times New Roman" panose="02020603050405020304" pitchFamily="18" charset="0"/>
              </a:rPr>
              <a:t>повреждениями</a:t>
            </a:r>
          </a:p>
          <a:p>
            <a:pPr algn="just"/>
            <a:r>
              <a:rPr lang="ru-RU" sz="2100" b="1" dirty="0" smtClean="0">
                <a:solidFill>
                  <a:schemeClr val="tx1"/>
                </a:solidFill>
                <a:latin typeface="Times New Roman" panose="02020603050405020304" pitchFamily="18" charset="0"/>
                <a:cs typeface="Times New Roman" panose="02020603050405020304" pitchFamily="18" charset="0"/>
              </a:rPr>
              <a:t>Стеллажи</a:t>
            </a:r>
            <a:r>
              <a:rPr lang="ru-RU" sz="2100" b="1" dirty="0">
                <a:solidFill>
                  <a:schemeClr val="tx1"/>
                </a:solidFill>
                <a:latin typeface="Times New Roman" panose="02020603050405020304" pitchFamily="18" charset="0"/>
                <a:cs typeface="Times New Roman" panose="02020603050405020304" pitchFamily="18" charset="0"/>
              </a:rPr>
              <a:t>, подтоварники для хранения пищевых продуктов, посуды, инвентаря должны иметь высоту от пола не менее 15 см. </a:t>
            </a:r>
            <a:endParaRPr lang="ru-RU" sz="2100" b="1" dirty="0" smtClean="0">
              <a:solidFill>
                <a:schemeClr val="tx1"/>
              </a:solidFill>
              <a:latin typeface="Times New Roman" panose="02020603050405020304" pitchFamily="18" charset="0"/>
              <a:cs typeface="Times New Roman" panose="02020603050405020304" pitchFamily="18" charset="0"/>
            </a:endParaRPr>
          </a:p>
          <a:p>
            <a:pPr algn="just"/>
            <a:r>
              <a:rPr lang="ru-RU" sz="2100" b="1" dirty="0" smtClean="0">
                <a:solidFill>
                  <a:schemeClr val="tx1"/>
                </a:solidFill>
                <a:latin typeface="Times New Roman" panose="02020603050405020304" pitchFamily="18" charset="0"/>
                <a:cs typeface="Times New Roman" panose="02020603050405020304" pitchFamily="18" charset="0"/>
              </a:rPr>
              <a:t>Столовые </a:t>
            </a:r>
            <a:r>
              <a:rPr lang="ru-RU" sz="2100" b="1" dirty="0">
                <a:solidFill>
                  <a:schemeClr val="tx1"/>
                </a:solidFill>
                <a:latin typeface="Times New Roman" panose="02020603050405020304" pitchFamily="18" charset="0"/>
                <a:cs typeface="Times New Roman" panose="02020603050405020304" pitchFamily="18" charset="0"/>
              </a:rPr>
              <a:t>обеспечиваются достаточным количеством столовой посуды и приборами, из расчета не менее двух комплектов на одно посадочное </a:t>
            </a:r>
            <a:r>
              <a:rPr lang="ru-RU" sz="2100" b="1" dirty="0" smtClean="0">
                <a:solidFill>
                  <a:schemeClr val="tx1"/>
                </a:solidFill>
                <a:latin typeface="Times New Roman" panose="02020603050405020304" pitchFamily="18" charset="0"/>
                <a:cs typeface="Times New Roman" panose="02020603050405020304" pitchFamily="18" charset="0"/>
              </a:rPr>
              <a:t>место</a:t>
            </a:r>
          </a:p>
          <a:p>
            <a:pPr algn="just"/>
            <a:r>
              <a:rPr lang="ru-RU" sz="2100" b="1" dirty="0" smtClean="0">
                <a:solidFill>
                  <a:schemeClr val="tx1"/>
                </a:solidFill>
                <a:latin typeface="Times New Roman" panose="02020603050405020304" pitchFamily="18" charset="0"/>
                <a:cs typeface="Times New Roman" panose="02020603050405020304" pitchFamily="18" charset="0"/>
              </a:rPr>
              <a:t>Для </a:t>
            </a:r>
            <a:r>
              <a:rPr lang="ru-RU" sz="2100" b="1" dirty="0">
                <a:solidFill>
                  <a:schemeClr val="tx1"/>
                </a:solidFill>
                <a:latin typeface="Times New Roman" panose="02020603050405020304" pitchFamily="18" charset="0"/>
                <a:cs typeface="Times New Roman" panose="02020603050405020304" pitchFamily="18" charset="0"/>
              </a:rPr>
              <a:t>раздельного хранения сырых и готовых продуктов, их технологической обработки </a:t>
            </a:r>
            <a:r>
              <a:rPr lang="ru-RU" sz="2100" b="1" dirty="0" smtClean="0">
                <a:solidFill>
                  <a:schemeClr val="tx1"/>
                </a:solidFill>
                <a:latin typeface="Times New Roman" panose="02020603050405020304" pitchFamily="18" charset="0"/>
                <a:cs typeface="Times New Roman" panose="02020603050405020304" pitchFamily="18" charset="0"/>
              </a:rPr>
              <a:t>в </a:t>
            </a:r>
            <a:r>
              <a:rPr lang="ru-RU" sz="2100" b="1" dirty="0">
                <a:solidFill>
                  <a:schemeClr val="tx1"/>
                </a:solidFill>
                <a:latin typeface="Times New Roman" panose="02020603050405020304" pitchFamily="18" charset="0"/>
                <a:cs typeface="Times New Roman" panose="02020603050405020304" pitchFamily="18" charset="0"/>
              </a:rPr>
              <a:t>обязательном порядке должны использоваться раздельные и специально промаркированные оборудование, разделочный инвентарь, </a:t>
            </a:r>
            <a:r>
              <a:rPr lang="ru-RU" sz="2100" b="1" dirty="0" smtClean="0">
                <a:solidFill>
                  <a:schemeClr val="tx1"/>
                </a:solidFill>
                <a:latin typeface="Times New Roman" panose="02020603050405020304" pitchFamily="18" charset="0"/>
                <a:cs typeface="Times New Roman" panose="02020603050405020304" pitchFamily="18" charset="0"/>
              </a:rPr>
              <a:t>кухонная посуда.</a:t>
            </a:r>
          </a:p>
          <a:p>
            <a:pPr marL="0" indent="0" algn="just">
              <a:buNone/>
            </a:pPr>
            <a:r>
              <a:rPr lang="ru-RU" sz="1900" b="1" dirty="0">
                <a:solidFill>
                  <a:schemeClr val="tx1"/>
                </a:solidFill>
                <a:latin typeface="Times New Roman" panose="02020603050405020304" pitchFamily="18" charset="0"/>
                <a:cs typeface="Times New Roman" panose="02020603050405020304" pitchFamily="18" charset="0"/>
              </a:rPr>
              <a:t/>
            </a:r>
            <a:br>
              <a:rPr lang="ru-RU" sz="1900" b="1" dirty="0">
                <a:solidFill>
                  <a:schemeClr val="tx1"/>
                </a:solidFill>
                <a:latin typeface="Times New Roman" panose="02020603050405020304" pitchFamily="18" charset="0"/>
                <a:cs typeface="Times New Roman" panose="02020603050405020304" pitchFamily="18" charset="0"/>
              </a:rPr>
            </a:br>
            <a:r>
              <a:rPr lang="ru-RU" sz="1900" b="1" dirty="0">
                <a:solidFill>
                  <a:schemeClr val="tx1"/>
                </a:solidFill>
                <a:latin typeface="Times New Roman" panose="02020603050405020304" pitchFamily="18" charset="0"/>
                <a:cs typeface="Times New Roman" panose="02020603050405020304" pitchFamily="18" charset="0"/>
              </a:rPr>
              <a:t/>
            </a:r>
            <a:br>
              <a:rPr lang="ru-RU" sz="1900" b="1" dirty="0">
                <a:solidFill>
                  <a:schemeClr val="tx1"/>
                </a:solidFill>
                <a:latin typeface="Times New Roman" panose="02020603050405020304" pitchFamily="18" charset="0"/>
                <a:cs typeface="Times New Roman" panose="02020603050405020304" pitchFamily="18" charset="0"/>
              </a:rPr>
            </a:br>
            <a:r>
              <a:rPr lang="ru-RU" sz="1900" b="1" dirty="0">
                <a:latin typeface="Times New Roman" panose="02020603050405020304" pitchFamily="18" charset="0"/>
                <a:cs typeface="Times New Roman" panose="02020603050405020304" pitchFamily="18" charset="0"/>
              </a:rPr>
              <a:t> </a:t>
            </a:r>
            <a:br>
              <a:rPr lang="ru-RU" sz="1900" b="1" dirty="0">
                <a:latin typeface="Times New Roman" panose="02020603050405020304" pitchFamily="18" charset="0"/>
                <a:cs typeface="Times New Roman" panose="02020603050405020304" pitchFamily="18" charset="0"/>
              </a:rPr>
            </a:br>
            <a:endParaRPr lang="ru-RU" sz="1900" b="1" dirty="0" smtClean="0">
              <a:solidFill>
                <a:schemeClr val="tx1"/>
              </a:solidFill>
              <a:latin typeface="Times New Roman" panose="02020603050405020304" pitchFamily="18" charset="0"/>
              <a:cs typeface="Times New Roman" panose="02020603050405020304" pitchFamily="18" charset="0"/>
            </a:endParaRPr>
          </a:p>
          <a:p>
            <a:pPr algn="just"/>
            <a:endParaRPr lang="ru-RU" b="1" dirty="0" smtClean="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ru-RU" b="1" dirty="0">
              <a:latin typeface="Times New Roman" panose="02020603050405020304" pitchFamily="18" charset="0"/>
              <a:cs typeface="Times New Roman" panose="02020603050405020304" pitchFamily="18" charset="0"/>
            </a:endParaRPr>
          </a:p>
        </p:txBody>
      </p:sp>
      <p:pic>
        <p:nvPicPr>
          <p:cNvPr id="5" name="Объект 3"/>
          <p:cNvPicPr>
            <a:picLocks noGrp="1" noChangeAspect="1"/>
          </p:cNvPicPr>
          <p:nvPr>
            <p:ph sz="half" idx="2"/>
          </p:nvPr>
        </p:nvPicPr>
        <p:blipFill>
          <a:blip r:embed="rId2"/>
          <a:stretch>
            <a:fillRect/>
          </a:stretch>
        </p:blipFill>
        <p:spPr>
          <a:xfrm>
            <a:off x="6811108" y="1430215"/>
            <a:ext cx="2497014" cy="2507295"/>
          </a:xfrm>
          <a:prstGeom prst="rect">
            <a:avLst/>
          </a:prstGeom>
          <a:ln>
            <a:noFill/>
          </a:ln>
          <a:effectLst>
            <a:softEdge rad="112500"/>
          </a:effectLst>
        </p:spPr>
      </p:pic>
      <p:pic>
        <p:nvPicPr>
          <p:cNvPr id="6"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1108" y="4466835"/>
            <a:ext cx="2196511" cy="2157046"/>
          </a:xfrm>
          <a:prstGeom prst="rect">
            <a:avLst/>
          </a:prstGeom>
          <a:ln>
            <a:noFill/>
          </a:ln>
          <a:effectLst>
            <a:softEdge rad="112500"/>
          </a:effectLst>
        </p:spPr>
      </p:pic>
      <p:pic>
        <p:nvPicPr>
          <p:cNvPr id="7" name="Объект 3"/>
          <p:cNvPicPr>
            <a:picLocks noChangeAspect="1"/>
          </p:cNvPicPr>
          <p:nvPr/>
        </p:nvPicPr>
        <p:blipFill>
          <a:blip r:embed="rId4"/>
          <a:stretch>
            <a:fillRect/>
          </a:stretch>
        </p:blipFill>
        <p:spPr>
          <a:xfrm>
            <a:off x="9457775" y="1386555"/>
            <a:ext cx="2323917" cy="2664296"/>
          </a:xfrm>
          <a:prstGeom prst="rect">
            <a:avLst/>
          </a:prstGeom>
          <a:ln>
            <a:noFill/>
          </a:ln>
          <a:effectLst>
            <a:softEdge rad="112500"/>
          </a:effectLst>
        </p:spPr>
      </p:pic>
      <p:pic>
        <p:nvPicPr>
          <p:cNvPr id="8" name="Объект 3"/>
          <p:cNvPicPr>
            <a:picLocks noChangeAspect="1"/>
          </p:cNvPicPr>
          <p:nvPr/>
        </p:nvPicPr>
        <p:blipFill>
          <a:blip r:embed="rId5"/>
          <a:stretch>
            <a:fillRect/>
          </a:stretch>
        </p:blipFill>
        <p:spPr>
          <a:xfrm>
            <a:off x="9192585" y="4466835"/>
            <a:ext cx="2363241" cy="2118034"/>
          </a:xfrm>
          <a:prstGeom prst="rect">
            <a:avLst/>
          </a:prstGeom>
          <a:ln>
            <a:noFill/>
          </a:ln>
          <a:effectLst>
            <a:softEdge rad="112500"/>
          </a:effectLst>
        </p:spPr>
      </p:pic>
    </p:spTree>
    <p:extLst>
      <p:ext uri="{BB962C8B-B14F-4D97-AF65-F5344CB8AC3E}">
        <p14:creationId xmlns:p14="http://schemas.microsoft.com/office/powerpoint/2010/main" val="31067727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433754"/>
            <a:ext cx="10846451" cy="1230923"/>
          </a:xfrm>
        </p:spPr>
        <p:txBody>
          <a:bodyPr>
            <a:noAutofit/>
          </a:bodyPr>
          <a:lstStyle/>
          <a:p>
            <a:pPr algn="ctr"/>
            <a:r>
              <a:rPr lang="ru-RU" sz="2800" b="1" dirty="0">
                <a:solidFill>
                  <a:schemeClr val="accent2">
                    <a:lumMod val="50000"/>
                  </a:schemeClr>
                </a:solidFill>
                <a:latin typeface="Times New Roman" panose="02020603050405020304" pitchFamily="18" charset="0"/>
                <a:cs typeface="Times New Roman" panose="02020603050405020304" pitchFamily="18" charset="0"/>
              </a:rPr>
              <a:t>Типичные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нарушения требований  к производственному </a:t>
            </a:r>
            <a:r>
              <a:rPr lang="ru-RU" sz="2800" b="1" dirty="0">
                <a:solidFill>
                  <a:schemeClr val="accent2">
                    <a:lumMod val="50000"/>
                  </a:schemeClr>
                </a:solidFill>
                <a:latin typeface="Times New Roman" panose="02020603050405020304" pitchFamily="18" charset="0"/>
                <a:cs typeface="Times New Roman" panose="02020603050405020304" pitchFamily="18" charset="0"/>
              </a:rPr>
              <a:t>оборудованию, инвентарю, посуде</a:t>
            </a:r>
            <a:br>
              <a:rPr lang="ru-RU" sz="2800" b="1" dirty="0">
                <a:solidFill>
                  <a:schemeClr val="accent2">
                    <a:lumMod val="50000"/>
                  </a:schemeClr>
                </a:solidFill>
                <a:latin typeface="Times New Roman" panose="02020603050405020304" pitchFamily="18" charset="0"/>
                <a:cs typeface="Times New Roman" panose="02020603050405020304" pitchFamily="18" charset="0"/>
              </a:rPr>
            </a:br>
            <a:endParaRPr lang="ru-RU" sz="2800" dirty="0">
              <a:solidFill>
                <a:schemeClr val="accent2">
                  <a:lumMod val="50000"/>
                </a:schemeClr>
              </a:solidFill>
            </a:endParaRPr>
          </a:p>
        </p:txBody>
      </p:sp>
      <p:sp>
        <p:nvSpPr>
          <p:cNvPr id="3" name="Объект 2"/>
          <p:cNvSpPr>
            <a:spLocks noGrp="1"/>
          </p:cNvSpPr>
          <p:nvPr>
            <p:ph sz="half" idx="1"/>
          </p:nvPr>
        </p:nvSpPr>
        <p:spPr>
          <a:xfrm>
            <a:off x="677334" y="1524000"/>
            <a:ext cx="5423224" cy="4517361"/>
          </a:xfrm>
        </p:spPr>
        <p:txBody>
          <a:bodyPr>
            <a:normAutofit fontScale="85000" lnSpcReduction="20000"/>
          </a:bodyPr>
          <a:lstStyle/>
          <a:p>
            <a:pPr marL="0" indent="0" algn="ctr">
              <a:buNone/>
            </a:pPr>
            <a:r>
              <a:rPr lang="ru-RU" sz="2000" b="1" dirty="0">
                <a:solidFill>
                  <a:schemeClr val="tx1"/>
                </a:solidFill>
                <a:latin typeface="Times New Roman" panose="02020603050405020304" pitchFamily="18" charset="0"/>
                <a:cs typeface="Times New Roman" panose="02020603050405020304" pitchFamily="18" charset="0"/>
              </a:rPr>
              <a:t>Допускается использование:</a:t>
            </a:r>
          </a:p>
          <a:p>
            <a:pPr algn="just"/>
            <a:r>
              <a:rPr lang="ru-RU" sz="2000" b="1" dirty="0">
                <a:solidFill>
                  <a:schemeClr val="tx1"/>
                </a:solidFill>
                <a:latin typeface="Times New Roman" panose="02020603050405020304" pitchFamily="18" charset="0"/>
                <a:cs typeface="Times New Roman" panose="02020603050405020304" pitchFamily="18" charset="0"/>
              </a:rPr>
              <a:t>п</a:t>
            </a:r>
            <a:r>
              <a:rPr lang="ru-RU" sz="2000" b="1" dirty="0" smtClean="0">
                <a:solidFill>
                  <a:schemeClr val="tx1"/>
                </a:solidFill>
                <a:latin typeface="Times New Roman" panose="02020603050405020304" pitchFamily="18" charset="0"/>
                <a:cs typeface="Times New Roman" panose="02020603050405020304" pitchFamily="18" charset="0"/>
              </a:rPr>
              <a:t>роизводственных столов, стеллажей </a:t>
            </a:r>
            <a:r>
              <a:rPr lang="ru-RU" sz="2000" b="1" dirty="0">
                <a:solidFill>
                  <a:schemeClr val="tx1"/>
                </a:solidFill>
                <a:latin typeface="Times New Roman" panose="02020603050405020304" pitchFamily="18" charset="0"/>
                <a:cs typeface="Times New Roman" panose="02020603050405020304" pitchFamily="18" charset="0"/>
              </a:rPr>
              <a:t>с деревянной поверхностью,  или окрашенной, которое не устойчиво к действию моющих и дезинфицирующих </a:t>
            </a:r>
            <a:r>
              <a:rPr lang="ru-RU" sz="2000" b="1" dirty="0" smtClean="0">
                <a:solidFill>
                  <a:schemeClr val="tx1"/>
                </a:solidFill>
                <a:latin typeface="Times New Roman" panose="02020603050405020304" pitchFamily="18" charset="0"/>
                <a:cs typeface="Times New Roman" panose="02020603050405020304" pitchFamily="18" charset="0"/>
              </a:rPr>
              <a:t>средств</a:t>
            </a:r>
          </a:p>
          <a:p>
            <a:pPr algn="just"/>
            <a:r>
              <a:rPr lang="ru-RU" sz="2000" b="1" dirty="0" smtClean="0">
                <a:solidFill>
                  <a:schemeClr val="tx1"/>
                </a:solidFill>
                <a:latin typeface="Times New Roman" panose="02020603050405020304" pitchFamily="18" charset="0"/>
                <a:cs typeface="Times New Roman" panose="02020603050405020304" pitchFamily="18" charset="0"/>
              </a:rPr>
              <a:t>разделочных досок, кухонной </a:t>
            </a:r>
            <a:r>
              <a:rPr lang="ru-RU" sz="2000" b="1" dirty="0">
                <a:solidFill>
                  <a:schemeClr val="tx1"/>
                </a:solidFill>
                <a:latin typeface="Times New Roman" panose="02020603050405020304" pitchFamily="18" charset="0"/>
                <a:cs typeface="Times New Roman" panose="02020603050405020304" pitchFamily="18" charset="0"/>
              </a:rPr>
              <a:t>и столовой посуды деформированной,</a:t>
            </a:r>
            <a:r>
              <a:rPr lang="ru-RU" sz="2000" b="1" dirty="0" smtClean="0">
                <a:solidFill>
                  <a:schemeClr val="tx1"/>
                </a:solidFill>
                <a:latin typeface="Times New Roman" panose="02020603050405020304" pitchFamily="18" charset="0"/>
                <a:cs typeface="Times New Roman" panose="02020603050405020304" pitchFamily="18" charset="0"/>
              </a:rPr>
              <a:t> </a:t>
            </a:r>
            <a:r>
              <a:rPr lang="ru-RU" sz="2000" b="1" dirty="0">
                <a:solidFill>
                  <a:schemeClr val="tx1"/>
                </a:solidFill>
                <a:latin typeface="Times New Roman" panose="02020603050405020304" pitchFamily="18" charset="0"/>
                <a:cs typeface="Times New Roman" panose="02020603050405020304" pitchFamily="18" charset="0"/>
              </a:rPr>
              <a:t>с трещинами и механическими </a:t>
            </a:r>
            <a:r>
              <a:rPr lang="ru-RU" sz="2000" b="1" dirty="0" smtClean="0">
                <a:solidFill>
                  <a:schemeClr val="tx1"/>
                </a:solidFill>
                <a:latin typeface="Times New Roman" panose="02020603050405020304" pitchFamily="18" charset="0"/>
                <a:cs typeface="Times New Roman" panose="02020603050405020304" pitchFamily="18" charset="0"/>
              </a:rPr>
              <a:t>повреждениями, отбитыми краями</a:t>
            </a:r>
          </a:p>
          <a:p>
            <a:pPr algn="just"/>
            <a:r>
              <a:rPr lang="ru-RU" sz="2000" b="1" dirty="0">
                <a:solidFill>
                  <a:schemeClr val="tx1"/>
                </a:solidFill>
                <a:latin typeface="Times New Roman" panose="02020603050405020304" pitchFamily="18" charset="0"/>
                <a:cs typeface="Times New Roman" panose="02020603050405020304" pitchFamily="18" charset="0"/>
              </a:rPr>
              <a:t>д</a:t>
            </a:r>
            <a:r>
              <a:rPr lang="ru-RU" sz="2000" b="1" dirty="0" smtClean="0">
                <a:solidFill>
                  <a:schemeClr val="tx1"/>
                </a:solidFill>
                <a:latin typeface="Times New Roman" panose="02020603050405020304" pitchFamily="18" charset="0"/>
                <a:cs typeface="Times New Roman" panose="02020603050405020304" pitchFamily="18" charset="0"/>
              </a:rPr>
              <a:t>ля </a:t>
            </a:r>
            <a:r>
              <a:rPr lang="ru-RU" sz="2000" b="1" dirty="0">
                <a:solidFill>
                  <a:schemeClr val="tx1"/>
                </a:solidFill>
                <a:latin typeface="Times New Roman" panose="02020603050405020304" pitchFamily="18" charset="0"/>
                <a:cs typeface="Times New Roman" panose="02020603050405020304" pitchFamily="18" charset="0"/>
              </a:rPr>
              <a:t>раздельного хранения сырых и готовых продуктов, их технологической обработки в обязательном порядке должны использоваться раздельные и специально промаркированные оборудование, разделочный инвентарь, кухонная посуда.</a:t>
            </a:r>
          </a:p>
          <a:p>
            <a:pPr algn="just"/>
            <a:r>
              <a:rPr lang="ru-RU" sz="2000" b="1" dirty="0" smtClean="0">
                <a:solidFill>
                  <a:schemeClr val="tx1"/>
                </a:solidFill>
                <a:latin typeface="Times New Roman" panose="02020603050405020304" pitchFamily="18" charset="0"/>
                <a:cs typeface="Times New Roman" panose="02020603050405020304" pitchFamily="18" charset="0"/>
              </a:rPr>
              <a:t>для обработки сырых </a:t>
            </a:r>
            <a:r>
              <a:rPr lang="ru-RU" sz="2000" b="1" dirty="0">
                <a:solidFill>
                  <a:schemeClr val="tx1"/>
                </a:solidFill>
                <a:latin typeface="Times New Roman" panose="02020603050405020304" pitchFamily="18" charset="0"/>
                <a:cs typeface="Times New Roman" panose="02020603050405020304" pitchFamily="18" charset="0"/>
              </a:rPr>
              <a:t>и готовых </a:t>
            </a:r>
            <a:r>
              <a:rPr lang="ru-RU" sz="2000" b="1" dirty="0" smtClean="0">
                <a:solidFill>
                  <a:schemeClr val="tx1"/>
                </a:solidFill>
                <a:latin typeface="Times New Roman" panose="02020603050405020304" pitchFamily="18" charset="0"/>
                <a:cs typeface="Times New Roman" panose="02020603050405020304" pitchFamily="18" charset="0"/>
              </a:rPr>
              <a:t>продуктов одно технологическое оборудование, инвентарь, посуду</a:t>
            </a:r>
          </a:p>
          <a:p>
            <a:pPr algn="just"/>
            <a:r>
              <a:rPr lang="ru-RU" sz="2000" b="1" dirty="0" smtClean="0">
                <a:solidFill>
                  <a:schemeClr val="tx1"/>
                </a:solidFill>
                <a:latin typeface="Times New Roman" panose="02020603050405020304" pitchFamily="18" charset="0"/>
                <a:cs typeface="Times New Roman" panose="02020603050405020304" pitchFamily="18" charset="0"/>
              </a:rPr>
              <a:t> отсутствует </a:t>
            </a:r>
            <a:r>
              <a:rPr lang="ru-RU" sz="2000" b="1" dirty="0">
                <a:solidFill>
                  <a:schemeClr val="tx1"/>
                </a:solidFill>
                <a:latin typeface="Times New Roman" panose="02020603050405020304" pitchFamily="18" charset="0"/>
                <a:cs typeface="Times New Roman" panose="02020603050405020304" pitchFamily="18" charset="0"/>
              </a:rPr>
              <a:t>запас столовой посуды </a:t>
            </a:r>
          </a:p>
          <a:p>
            <a:pPr algn="just"/>
            <a:endParaRPr lang="ru-RU" sz="2000" b="1" dirty="0">
              <a:solidFill>
                <a:schemeClr val="tx1"/>
              </a:solidFill>
              <a:latin typeface="Times New Roman" panose="02020603050405020304" pitchFamily="18" charset="0"/>
              <a:cs typeface="Times New Roman" panose="02020603050405020304" pitchFamily="18" charset="0"/>
            </a:endParaRPr>
          </a:p>
          <a:p>
            <a:pPr algn="just"/>
            <a:endParaRPr lang="ru-RU" sz="2000" b="1" dirty="0" smtClean="0">
              <a:solidFill>
                <a:schemeClr val="tx1"/>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ru-RU" sz="2000" b="1"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208968" y="1524000"/>
            <a:ext cx="3428459" cy="2965938"/>
          </a:xfrm>
          <a:prstGeom prst="rect">
            <a:avLst/>
          </a:prstGeom>
          <a:ln>
            <a:noFill/>
          </a:ln>
          <a:effectLst>
            <a:softEdge rad="11250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7452" y="3919267"/>
            <a:ext cx="3013987" cy="2938733"/>
          </a:xfrm>
          <a:prstGeom prst="rect">
            <a:avLst/>
          </a:prstGeom>
          <a:ln>
            <a:noFill/>
          </a:ln>
          <a:effectLst>
            <a:softEdge rad="112500"/>
          </a:effectLst>
        </p:spPr>
      </p:pic>
    </p:spTree>
    <p:extLst>
      <p:ext uri="{BB962C8B-B14F-4D97-AF65-F5344CB8AC3E}">
        <p14:creationId xmlns:p14="http://schemas.microsoft.com/office/powerpoint/2010/main" val="33332170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398586"/>
            <a:ext cx="10764389" cy="1266092"/>
          </a:xfrm>
        </p:spPr>
        <p:txBody>
          <a:bodyPr>
            <a:normAutofit/>
          </a:bodyPr>
          <a:lstStyle/>
          <a:p>
            <a:pPr algn="ctr"/>
            <a:r>
              <a:rPr lang="ru-RU" sz="2800" b="1" dirty="0">
                <a:solidFill>
                  <a:schemeClr val="accent2">
                    <a:lumMod val="50000"/>
                  </a:schemeClr>
                </a:solidFill>
                <a:latin typeface="Times New Roman" panose="02020603050405020304" pitchFamily="18" charset="0"/>
                <a:cs typeface="Times New Roman" panose="02020603050405020304" pitchFamily="18" charset="0"/>
              </a:rPr>
              <a:t>Требования к условиям и технологии изготовления кулинарной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продукции, типичные нарушения</a:t>
            </a:r>
            <a:endParaRPr lang="ru-RU" sz="2800" dirty="0"/>
          </a:p>
        </p:txBody>
      </p:sp>
      <p:sp>
        <p:nvSpPr>
          <p:cNvPr id="3" name="Текст 2"/>
          <p:cNvSpPr>
            <a:spLocks noGrp="1"/>
          </p:cNvSpPr>
          <p:nvPr>
            <p:ph type="body" idx="1"/>
          </p:nvPr>
        </p:nvSpPr>
        <p:spPr>
          <a:xfrm>
            <a:off x="675744" y="1524001"/>
            <a:ext cx="4728593" cy="457200"/>
          </a:xfrm>
        </p:spPr>
        <p:txBody>
          <a:bodyPr/>
          <a:lstStyle/>
          <a:p>
            <a:pPr algn="ctr"/>
            <a:r>
              <a:rPr lang="ru-RU" b="1" dirty="0" smtClean="0">
                <a:solidFill>
                  <a:srgbClr val="00B0F0"/>
                </a:solidFill>
                <a:latin typeface="Times New Roman" panose="02020603050405020304" pitchFamily="18" charset="0"/>
                <a:cs typeface="Times New Roman" panose="02020603050405020304" pitchFamily="18" charset="0"/>
              </a:rPr>
              <a:t>Требования </a:t>
            </a:r>
            <a:endParaRPr lang="ru-RU" b="1" dirty="0">
              <a:solidFill>
                <a:srgbClr val="00B0F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675745" y="1981201"/>
            <a:ext cx="4728593" cy="4278922"/>
          </a:xfrm>
        </p:spPr>
        <p:txBody>
          <a:bodyPr>
            <a:normAutofit fontScale="70000" lnSpcReduction="20000"/>
          </a:bodyPr>
          <a:lstStyle/>
          <a:p>
            <a:pPr marL="0" indent="0" algn="just">
              <a:buNone/>
            </a:pPr>
            <a:r>
              <a:rPr lang="ru-RU" sz="1900" b="1" dirty="0">
                <a:solidFill>
                  <a:schemeClr val="tx1"/>
                </a:solidFill>
                <a:latin typeface="Times New Roman" panose="02020603050405020304" pitchFamily="18" charset="0"/>
                <a:cs typeface="Times New Roman" panose="02020603050405020304" pitchFamily="18" charset="0"/>
              </a:rPr>
              <a:t>При изготовлении кулинарной продукции, которая включает в себя совокупность блюд, кулинарных изделий и полуфабрикатов, должны использоваться приемы кулинарной обработки пищевых продуктов, сохраняющие пищевую ценность готовых блюд и их безопасность. </a:t>
            </a:r>
          </a:p>
          <a:p>
            <a:pPr marL="0" indent="0" algn="just">
              <a:buNone/>
            </a:pPr>
            <a:r>
              <a:rPr lang="ru-RU" sz="1900" b="1" dirty="0">
                <a:solidFill>
                  <a:schemeClr val="tx1"/>
                </a:solidFill>
                <a:latin typeface="Times New Roman" panose="02020603050405020304" pitchFamily="18" charset="0"/>
                <a:cs typeface="Times New Roman" panose="02020603050405020304" pitchFamily="18" charset="0"/>
              </a:rPr>
              <a:t>	Для этого необходимо, чтобы на рабочем месте у повара были  технологические карты, в которых отражена рецептура и технология приготавливаемых блюд и кулинарных изделий, должны соблюдаться правила личной гигиены, чистота рабочего места и используемой посуды</a:t>
            </a:r>
          </a:p>
          <a:p>
            <a:pPr marL="0" indent="0" algn="just">
              <a:buNone/>
            </a:pPr>
            <a:r>
              <a:rPr lang="ru-RU" sz="1900" b="1" dirty="0">
                <a:solidFill>
                  <a:schemeClr val="tx1"/>
                </a:solidFill>
                <a:latin typeface="Times New Roman" panose="02020603050405020304" pitchFamily="18" charset="0"/>
                <a:cs typeface="Times New Roman" panose="02020603050405020304" pitchFamily="18" charset="0"/>
              </a:rPr>
              <a:t>	Готовые блюда и кулинарные изделия должны отвечать гигиеническим требованиям безопасности и пищевой ценности, предъявляемым к пищевым продуктам. </a:t>
            </a:r>
          </a:p>
          <a:p>
            <a:pPr marL="0" indent="0" algn="just">
              <a:buNone/>
            </a:pPr>
            <a:r>
              <a:rPr lang="ru-RU" sz="1900" b="1" smtClean="0">
                <a:solidFill>
                  <a:schemeClr val="tx1"/>
                </a:solidFill>
                <a:latin typeface="Times New Roman" panose="02020603050405020304" pitchFamily="18" charset="0"/>
                <a:cs typeface="Times New Roman" panose="02020603050405020304" pitchFamily="18" charset="0"/>
              </a:rPr>
              <a:t>	Для </a:t>
            </a:r>
            <a:r>
              <a:rPr lang="ru-RU" sz="1900" b="1" dirty="0">
                <a:solidFill>
                  <a:schemeClr val="tx1"/>
                </a:solidFill>
                <a:latin typeface="Times New Roman" panose="02020603050405020304" pitchFamily="18" charset="0"/>
                <a:cs typeface="Times New Roman" panose="02020603050405020304" pitchFamily="18" charset="0"/>
              </a:rPr>
              <a:t>обеззараживания воздуха в помещениях, задействованных в приготовлении холодных блюд, мягкого мороженого, кондитерских цехах по приготовлению крема и отделки тортов и пирожных, цехах и (или) участках </a:t>
            </a:r>
            <a:r>
              <a:rPr lang="ru-RU" sz="1900" b="1" dirty="0" err="1">
                <a:solidFill>
                  <a:schemeClr val="tx1"/>
                </a:solidFill>
                <a:latin typeface="Times New Roman" panose="02020603050405020304" pitchFamily="18" charset="0"/>
                <a:cs typeface="Times New Roman" panose="02020603050405020304" pitchFamily="18" charset="0"/>
              </a:rPr>
              <a:t>порционирования</a:t>
            </a:r>
            <a:r>
              <a:rPr lang="ru-RU" sz="1900" b="1" dirty="0">
                <a:solidFill>
                  <a:schemeClr val="tx1"/>
                </a:solidFill>
                <a:latin typeface="Times New Roman" panose="02020603050405020304" pitchFamily="18" charset="0"/>
                <a:cs typeface="Times New Roman" panose="02020603050405020304" pitchFamily="18" charset="0"/>
              </a:rPr>
              <a:t> блюд, упаковки и формирования наборов готовых блюд должно использоваться бактерицидное оборудование в соответствии с инструкцией по эксплуатации.</a:t>
            </a:r>
          </a:p>
          <a:p>
            <a:endParaRPr lang="ru-RU" dirty="0"/>
          </a:p>
        </p:txBody>
      </p:sp>
      <p:sp>
        <p:nvSpPr>
          <p:cNvPr id="5" name="Текст 4"/>
          <p:cNvSpPr>
            <a:spLocks noGrp="1"/>
          </p:cNvSpPr>
          <p:nvPr>
            <p:ph type="body" sz="quarter" idx="3"/>
          </p:nvPr>
        </p:nvSpPr>
        <p:spPr>
          <a:xfrm>
            <a:off x="6107723" y="1524001"/>
            <a:ext cx="4771292" cy="457200"/>
          </a:xfrm>
        </p:spPr>
        <p:txBody>
          <a:bodyPr/>
          <a:lstStyle/>
          <a:p>
            <a:pPr algn="ctr"/>
            <a:r>
              <a:rPr lang="ru-RU" sz="2000" b="1" dirty="0" smtClean="0">
                <a:solidFill>
                  <a:srgbClr val="00B0F0"/>
                </a:solidFill>
                <a:latin typeface="Times New Roman" panose="02020603050405020304" pitchFamily="18" charset="0"/>
                <a:cs typeface="Times New Roman" panose="02020603050405020304" pitchFamily="18" charset="0"/>
              </a:rPr>
              <a:t>Нарушения </a:t>
            </a:r>
            <a:endParaRPr lang="ru-RU" sz="2000" b="1" dirty="0">
              <a:solidFill>
                <a:srgbClr val="00B0F0"/>
              </a:solidFill>
              <a:latin typeface="Times New Roman" panose="02020603050405020304" pitchFamily="18" charset="0"/>
              <a:cs typeface="Times New Roman" panose="02020603050405020304" pitchFamily="18" charset="0"/>
            </a:endParaRPr>
          </a:p>
        </p:txBody>
      </p:sp>
      <p:sp>
        <p:nvSpPr>
          <p:cNvPr id="6" name="Объект 5"/>
          <p:cNvSpPr>
            <a:spLocks noGrp="1"/>
          </p:cNvSpPr>
          <p:nvPr>
            <p:ph sz="quarter" idx="4"/>
          </p:nvPr>
        </p:nvSpPr>
        <p:spPr>
          <a:xfrm>
            <a:off x="6107723" y="1981202"/>
            <a:ext cx="4771292" cy="3270736"/>
          </a:xfrm>
        </p:spPr>
        <p:txBody>
          <a:bodyPr>
            <a:normAutofit fontScale="92500" lnSpcReduction="10000"/>
          </a:bodyPr>
          <a:lstStyle/>
          <a:p>
            <a:pPr marL="0" indent="0" algn="just">
              <a:buNone/>
            </a:pPr>
            <a:r>
              <a:rPr lang="ru-RU" sz="1700" b="1" dirty="0" smtClean="0">
                <a:solidFill>
                  <a:schemeClr val="tx1"/>
                </a:solidFill>
                <a:latin typeface="Times New Roman" panose="02020603050405020304" pitchFamily="18" charset="0"/>
                <a:cs typeface="Times New Roman" panose="02020603050405020304" pitchFamily="18" charset="0"/>
              </a:rPr>
              <a:t>-не </a:t>
            </a:r>
            <a:r>
              <a:rPr lang="ru-RU" sz="1700" b="1" dirty="0">
                <a:solidFill>
                  <a:schemeClr val="tx1"/>
                </a:solidFill>
                <a:latin typeface="Times New Roman" panose="02020603050405020304" pitchFamily="18" charset="0"/>
                <a:cs typeface="Times New Roman" panose="02020603050405020304" pitchFamily="18" charset="0"/>
              </a:rPr>
              <a:t>соблюдены санитарно-эпидемиологические требования к технологическим процессам приготовления блюд, </a:t>
            </a:r>
            <a:r>
              <a:rPr lang="ru-RU" sz="1700" b="1" dirty="0" smtClean="0">
                <a:solidFill>
                  <a:schemeClr val="tx1"/>
                </a:solidFill>
                <a:latin typeface="Times New Roman" panose="02020603050405020304" pitchFamily="18" charset="0"/>
                <a:cs typeface="Times New Roman" panose="02020603050405020304" pitchFamily="18" charset="0"/>
              </a:rPr>
              <a:t>(используется грязная </a:t>
            </a:r>
            <a:r>
              <a:rPr lang="ru-RU" sz="1700" b="1" dirty="0">
                <a:solidFill>
                  <a:schemeClr val="tx1"/>
                </a:solidFill>
                <a:latin typeface="Times New Roman" panose="02020603050405020304" pitchFamily="18" charset="0"/>
                <a:cs typeface="Times New Roman" panose="02020603050405020304" pitchFamily="18" charset="0"/>
              </a:rPr>
              <a:t>посуда, не соблюдается правила личной </a:t>
            </a:r>
            <a:r>
              <a:rPr lang="ru-RU" sz="1700" b="1" dirty="0" smtClean="0">
                <a:solidFill>
                  <a:schemeClr val="tx1"/>
                </a:solidFill>
                <a:latin typeface="Times New Roman" panose="02020603050405020304" pitchFamily="18" charset="0"/>
                <a:cs typeface="Times New Roman" panose="02020603050405020304" pitchFamily="18" charset="0"/>
              </a:rPr>
              <a:t>гигиены); </a:t>
            </a:r>
          </a:p>
          <a:p>
            <a:pPr marL="0" indent="0" algn="just">
              <a:buNone/>
            </a:pPr>
            <a:r>
              <a:rPr lang="ru-RU" sz="1700" b="1" dirty="0" smtClean="0">
                <a:solidFill>
                  <a:schemeClr val="tx1"/>
                </a:solidFill>
                <a:latin typeface="Times New Roman" panose="02020603050405020304" pitchFamily="18" charset="0"/>
                <a:cs typeface="Times New Roman" panose="02020603050405020304" pitchFamily="18" charset="0"/>
              </a:rPr>
              <a:t>-приготовление блюд осуществляется без технологических карт;</a:t>
            </a:r>
          </a:p>
          <a:p>
            <a:pPr marL="0" indent="0" algn="just">
              <a:buNone/>
            </a:pPr>
            <a:r>
              <a:rPr lang="ru-RU" sz="1700" b="1" dirty="0" smtClean="0">
                <a:solidFill>
                  <a:schemeClr val="tx1"/>
                </a:solidFill>
                <a:latin typeface="Times New Roman" panose="02020603050405020304" pitchFamily="18" charset="0"/>
                <a:cs typeface="Times New Roman" panose="02020603050405020304" pitchFamily="18" charset="0"/>
              </a:rPr>
              <a:t>-пробы готовой </a:t>
            </a:r>
            <a:r>
              <a:rPr lang="ru-RU" sz="1700" b="1" dirty="0">
                <a:solidFill>
                  <a:schemeClr val="tx1"/>
                </a:solidFill>
                <a:latin typeface="Times New Roman" panose="02020603050405020304" pitchFamily="18" charset="0"/>
                <a:cs typeface="Times New Roman" panose="02020603050405020304" pitchFamily="18" charset="0"/>
              </a:rPr>
              <a:t>продукции </a:t>
            </a:r>
            <a:r>
              <a:rPr lang="ru-RU" sz="1700" b="1" dirty="0" smtClean="0">
                <a:solidFill>
                  <a:schemeClr val="tx1"/>
                </a:solidFill>
                <a:latin typeface="Times New Roman" panose="02020603050405020304" pitchFamily="18" charset="0"/>
                <a:cs typeface="Times New Roman" panose="02020603050405020304" pitchFamily="18" charset="0"/>
              </a:rPr>
              <a:t>не отвечают </a:t>
            </a:r>
            <a:r>
              <a:rPr lang="ru-RU" sz="1700" b="1" dirty="0">
                <a:solidFill>
                  <a:schemeClr val="tx1"/>
                </a:solidFill>
                <a:latin typeface="Times New Roman" panose="02020603050405020304" pitchFamily="18" charset="0"/>
                <a:cs typeface="Times New Roman" panose="02020603050405020304" pitchFamily="18" charset="0"/>
              </a:rPr>
              <a:t>гигиеническим требованиям безопасности и пищевой ценности, предъявляемым к пищевым продуктам по микробиологическим показателям (в пробе обнаруживаются БГКП, </a:t>
            </a:r>
            <a:r>
              <a:rPr lang="en-US" sz="1700" b="1" dirty="0">
                <a:solidFill>
                  <a:schemeClr val="tx1"/>
                </a:solidFill>
                <a:latin typeface="Times New Roman" panose="02020603050405020304" pitchFamily="18" charset="0"/>
                <a:cs typeface="Times New Roman" panose="02020603050405020304" pitchFamily="18" charset="0"/>
              </a:rPr>
              <a:t>S</a:t>
            </a:r>
            <a:r>
              <a:rPr lang="ru-RU" sz="1700" b="1" dirty="0">
                <a:solidFill>
                  <a:schemeClr val="tx1"/>
                </a:solidFill>
                <a:latin typeface="Times New Roman" panose="02020603050405020304" pitchFamily="18" charset="0"/>
                <a:cs typeface="Times New Roman" panose="02020603050405020304" pitchFamily="18" charset="0"/>
              </a:rPr>
              <a:t>.</a:t>
            </a:r>
            <a:r>
              <a:rPr lang="en-US" sz="1700" b="1" dirty="0" err="1">
                <a:solidFill>
                  <a:schemeClr val="tx1"/>
                </a:solidFill>
                <a:latin typeface="Times New Roman" panose="02020603050405020304" pitchFamily="18" charset="0"/>
                <a:cs typeface="Times New Roman" panose="02020603050405020304" pitchFamily="18" charset="0"/>
              </a:rPr>
              <a:t>aureus</a:t>
            </a:r>
            <a:r>
              <a:rPr lang="ru-RU" sz="1700" b="1" dirty="0">
                <a:solidFill>
                  <a:schemeClr val="tx1"/>
                </a:solidFill>
                <a:latin typeface="Times New Roman" panose="02020603050405020304" pitchFamily="18" charset="0"/>
                <a:cs typeface="Times New Roman" panose="02020603050405020304" pitchFamily="18" charset="0"/>
              </a:rPr>
              <a:t> (стафилококк) и др.)</a:t>
            </a:r>
          </a:p>
          <a:p>
            <a:pPr marL="0" indent="0" algn="just">
              <a:buNone/>
            </a:pPr>
            <a:endParaRPr lang="ru-RU" sz="1700" b="1"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254339" y="5802923"/>
            <a:ext cx="1469162" cy="976993"/>
          </a:xfrm>
          <a:prstGeom prst="rect">
            <a:avLst/>
          </a:prstGeom>
          <a:ln>
            <a:noFill/>
          </a:ln>
          <a:effectLst>
            <a:softEdge rad="112500"/>
          </a:effectLst>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3061" y="5802923"/>
            <a:ext cx="1429171" cy="1010628"/>
          </a:xfrm>
          <a:prstGeom prst="rect">
            <a:avLst/>
          </a:prstGeom>
          <a:ln>
            <a:noFill/>
          </a:ln>
          <a:effectLst>
            <a:softEdge rad="112500"/>
          </a:effectLst>
        </p:spPr>
      </p:pic>
    </p:spTree>
    <p:extLst>
      <p:ext uri="{BB962C8B-B14F-4D97-AF65-F5344CB8AC3E}">
        <p14:creationId xmlns:p14="http://schemas.microsoft.com/office/powerpoint/2010/main" val="1743034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351692"/>
            <a:ext cx="10799558" cy="1078523"/>
          </a:xfrm>
        </p:spPr>
        <p:txBody>
          <a:bodyPr>
            <a:normAutofit/>
          </a:bodyPr>
          <a:lstStyle/>
          <a:p>
            <a:pPr algn="ctr"/>
            <a:r>
              <a:rPr lang="ru-RU" sz="2800" b="1" dirty="0">
                <a:solidFill>
                  <a:schemeClr val="accent2">
                    <a:lumMod val="50000"/>
                  </a:schemeClr>
                </a:solidFill>
                <a:latin typeface="Times New Roman" panose="02020603050405020304" pitchFamily="18" charset="0"/>
                <a:cs typeface="Times New Roman" panose="02020603050405020304" pitchFamily="18" charset="0"/>
              </a:rPr>
              <a:t>Требования к приему пищевых продуктов и продовольственного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сырья, типичные нарушения</a:t>
            </a:r>
            <a:endParaRPr lang="ru-RU" sz="2800" b="1" dirty="0">
              <a:solidFill>
                <a:schemeClr val="accent2">
                  <a:lumMod val="50000"/>
                </a:schemeClr>
              </a:solidFill>
            </a:endParaRPr>
          </a:p>
        </p:txBody>
      </p:sp>
      <p:sp>
        <p:nvSpPr>
          <p:cNvPr id="3" name="Текст 2"/>
          <p:cNvSpPr>
            <a:spLocks noGrp="1"/>
          </p:cNvSpPr>
          <p:nvPr>
            <p:ph type="body" idx="1"/>
          </p:nvPr>
        </p:nvSpPr>
        <p:spPr>
          <a:xfrm>
            <a:off x="675745" y="1535724"/>
            <a:ext cx="4185623" cy="398584"/>
          </a:xfrm>
        </p:spPr>
        <p:txBody>
          <a:bodyPr/>
          <a:lstStyle/>
          <a:p>
            <a:pPr algn="ctr"/>
            <a:r>
              <a:rPr lang="ru-RU" b="1" dirty="0" smtClean="0">
                <a:solidFill>
                  <a:srgbClr val="00B0F0"/>
                </a:solidFill>
                <a:latin typeface="Times New Roman" panose="02020603050405020304" pitchFamily="18" charset="0"/>
                <a:cs typeface="Times New Roman" panose="02020603050405020304" pitchFamily="18" charset="0"/>
              </a:rPr>
              <a:t>Требования </a:t>
            </a:r>
            <a:endParaRPr lang="ru-RU" b="1" dirty="0">
              <a:solidFill>
                <a:srgbClr val="00B0F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675745" y="1934309"/>
            <a:ext cx="5103732" cy="4595446"/>
          </a:xfrm>
        </p:spPr>
        <p:txBody>
          <a:bodyPr>
            <a:normAutofit fontScale="85000" lnSpcReduction="20000"/>
          </a:bodyPr>
          <a:lstStyle/>
          <a:p>
            <a:r>
              <a:rPr lang="ru-RU" sz="1900" b="1" dirty="0">
                <a:solidFill>
                  <a:schemeClr val="tx1"/>
                </a:solidFill>
                <a:latin typeface="Times New Roman" panose="02020603050405020304" pitchFamily="18" charset="0"/>
                <a:cs typeface="Times New Roman" panose="02020603050405020304" pitchFamily="18" charset="0"/>
              </a:rPr>
              <a:t>Прием пищевых продуктов и продовольственного сырья должен осуществляться при наличии соответствующих документов, подтверждающих их качество и </a:t>
            </a:r>
            <a:r>
              <a:rPr lang="ru-RU" sz="1900" b="1" dirty="0" smtClean="0">
                <a:solidFill>
                  <a:schemeClr val="tx1"/>
                </a:solidFill>
                <a:latin typeface="Times New Roman" panose="02020603050405020304" pitchFamily="18" charset="0"/>
                <a:cs typeface="Times New Roman" panose="02020603050405020304" pitchFamily="18" charset="0"/>
              </a:rPr>
              <a:t>безопасность, </a:t>
            </a:r>
            <a:r>
              <a:rPr lang="ru-RU" sz="1900" b="1" dirty="0">
                <a:solidFill>
                  <a:schemeClr val="tx1"/>
                </a:solidFill>
                <a:latin typeface="Times New Roman" panose="02020603050405020304" pitchFamily="18" charset="0"/>
                <a:cs typeface="Times New Roman" panose="02020603050405020304" pitchFamily="18" charset="0"/>
              </a:rPr>
              <a:t>а также принадлежность к определенной партии пищевых продуктов, в соответствии с законодательством РФ</a:t>
            </a:r>
          </a:p>
          <a:p>
            <a:pPr marL="0" indent="0">
              <a:buNone/>
            </a:pPr>
            <a:r>
              <a:rPr lang="ru-RU" sz="1900" dirty="0" smtClean="0">
                <a:solidFill>
                  <a:schemeClr val="tx1"/>
                </a:solidFill>
                <a:latin typeface="Times New Roman" panose="02020603050405020304" pitchFamily="18" charset="0"/>
                <a:cs typeface="Times New Roman" panose="02020603050405020304" pitchFamily="18" charset="0"/>
              </a:rPr>
              <a:t>Т.е. должна быть товарно-транспортная накладная, в которой  указаны сведения о номере сертификата соответствия (декларации), сроке его действия, органе выдавшем сертификат (декларацию), маркировочные ярлыки, продукция  </a:t>
            </a:r>
            <a:r>
              <a:rPr lang="ru-RU" sz="1900" dirty="0">
                <a:solidFill>
                  <a:schemeClr val="tx1"/>
                </a:solidFill>
                <a:latin typeface="Times New Roman" panose="02020603050405020304" pitchFamily="18" charset="0"/>
                <a:cs typeface="Times New Roman" panose="02020603050405020304" pitchFamily="18" charset="0"/>
              </a:rPr>
              <a:t>животного происхождения в том числе должна </a:t>
            </a:r>
            <a:r>
              <a:rPr lang="ru-RU" sz="1900" dirty="0" smtClean="0">
                <a:solidFill>
                  <a:schemeClr val="tx1"/>
                </a:solidFill>
                <a:latin typeface="Times New Roman" panose="02020603050405020304" pitchFamily="18" charset="0"/>
                <a:cs typeface="Times New Roman" panose="02020603050405020304" pitchFamily="18" charset="0"/>
              </a:rPr>
              <a:t>иметь документы </a:t>
            </a:r>
            <a:r>
              <a:rPr lang="ru-RU" sz="1900" dirty="0">
                <a:solidFill>
                  <a:schemeClr val="tx1"/>
                </a:solidFill>
                <a:latin typeface="Times New Roman" panose="02020603050405020304" pitchFamily="18" charset="0"/>
                <a:cs typeface="Times New Roman" panose="02020603050405020304" pitchFamily="18" charset="0"/>
              </a:rPr>
              <a:t>ветеринарно-санитарной </a:t>
            </a:r>
            <a:r>
              <a:rPr lang="ru-RU" sz="1900" dirty="0" smtClean="0">
                <a:solidFill>
                  <a:schemeClr val="tx1"/>
                </a:solidFill>
                <a:latin typeface="Times New Roman" panose="02020603050405020304" pitchFamily="18" charset="0"/>
                <a:cs typeface="Times New Roman" panose="02020603050405020304" pitchFamily="18" charset="0"/>
              </a:rPr>
              <a:t>экспертизы</a:t>
            </a:r>
          </a:p>
          <a:p>
            <a:r>
              <a:rPr lang="ru-RU" sz="1900" b="1" dirty="0">
                <a:solidFill>
                  <a:schemeClr val="tx1"/>
                </a:solidFill>
                <a:latin typeface="Times New Roman" panose="02020603050405020304" pitchFamily="18" charset="0"/>
                <a:cs typeface="Times New Roman" panose="02020603050405020304" pitchFamily="18" charset="0"/>
              </a:rPr>
              <a:t>Не допускается к реализации пищевая продукция, не имеющая маркировки</a:t>
            </a:r>
          </a:p>
          <a:p>
            <a:r>
              <a:rPr lang="ru-RU" sz="1900" b="1" dirty="0">
                <a:solidFill>
                  <a:schemeClr val="tx1"/>
                </a:solidFill>
                <a:latin typeface="Times New Roman" panose="02020603050405020304" pitchFamily="18" charset="0"/>
                <a:cs typeface="Times New Roman" panose="02020603050405020304" pitchFamily="18" charset="0"/>
              </a:rPr>
              <a:t>Маркировочные ярлыки сохраняются до окончания реализации поступившей партии пищевых продуктов и продовольственного сырья </a:t>
            </a:r>
          </a:p>
          <a:p>
            <a:endParaRPr lang="ru-RU" dirty="0">
              <a:solidFill>
                <a:schemeClr val="tx1"/>
              </a:solidFill>
              <a:latin typeface="Times New Roman" panose="02020603050405020304" pitchFamily="18" charset="0"/>
              <a:cs typeface="Times New Roman" panose="02020603050405020304" pitchFamily="18" charset="0"/>
            </a:endParaRPr>
          </a:p>
          <a:p>
            <a:pPr marL="0" indent="0">
              <a:buNone/>
            </a:pPr>
            <a:endParaRPr lang="ru-RU" dirty="0">
              <a:solidFill>
                <a:schemeClr val="tx1"/>
              </a:solidFill>
              <a:latin typeface="Times New Roman" panose="02020603050405020304" pitchFamily="18" charset="0"/>
              <a:cs typeface="Times New Roman" panose="02020603050405020304" pitchFamily="18" charset="0"/>
            </a:endParaRPr>
          </a:p>
        </p:txBody>
      </p:sp>
      <p:sp>
        <p:nvSpPr>
          <p:cNvPr id="5" name="Текст 4"/>
          <p:cNvSpPr>
            <a:spLocks noGrp="1"/>
          </p:cNvSpPr>
          <p:nvPr>
            <p:ph type="body" sz="quarter" idx="3"/>
          </p:nvPr>
        </p:nvSpPr>
        <p:spPr>
          <a:xfrm>
            <a:off x="6353907" y="1535725"/>
            <a:ext cx="5017478" cy="398584"/>
          </a:xfrm>
        </p:spPr>
        <p:txBody>
          <a:bodyPr/>
          <a:lstStyle/>
          <a:p>
            <a:pPr algn="ctr"/>
            <a:r>
              <a:rPr lang="ru-RU" b="1" dirty="0" smtClean="0">
                <a:solidFill>
                  <a:srgbClr val="00B0F0"/>
                </a:solidFill>
                <a:latin typeface="Times New Roman" panose="02020603050405020304" pitchFamily="18" charset="0"/>
                <a:cs typeface="Times New Roman" panose="02020603050405020304" pitchFamily="18" charset="0"/>
              </a:rPr>
              <a:t>Нарушения </a:t>
            </a:r>
            <a:endParaRPr lang="ru-RU" b="1" dirty="0">
              <a:solidFill>
                <a:srgbClr val="00B0F0"/>
              </a:solidFill>
              <a:latin typeface="Times New Roman" panose="02020603050405020304" pitchFamily="18" charset="0"/>
              <a:cs typeface="Times New Roman" panose="02020603050405020304" pitchFamily="18" charset="0"/>
            </a:endParaRPr>
          </a:p>
        </p:txBody>
      </p:sp>
      <p:sp>
        <p:nvSpPr>
          <p:cNvPr id="6" name="Объект 5"/>
          <p:cNvSpPr>
            <a:spLocks noGrp="1"/>
          </p:cNvSpPr>
          <p:nvPr>
            <p:ph sz="quarter" idx="4"/>
          </p:nvPr>
        </p:nvSpPr>
        <p:spPr>
          <a:xfrm>
            <a:off x="6353908" y="1934308"/>
            <a:ext cx="5017477" cy="4107055"/>
          </a:xfrm>
        </p:spPr>
        <p:txBody>
          <a:bodyPr>
            <a:normAutofit lnSpcReduction="10000"/>
          </a:bodyPr>
          <a:lstStyle/>
          <a:p>
            <a:r>
              <a:rPr lang="ru-RU" b="1" dirty="0">
                <a:solidFill>
                  <a:schemeClr val="tx1"/>
                </a:solidFill>
                <a:latin typeface="Times New Roman" panose="02020603050405020304" pitchFamily="18" charset="0"/>
                <a:cs typeface="Times New Roman" panose="02020603050405020304" pitchFamily="18" charset="0"/>
              </a:rPr>
              <a:t>Прием пищевых продуктов и продовольственного сырья осуществляется без товарно-транспортных </a:t>
            </a:r>
            <a:r>
              <a:rPr lang="ru-RU" b="1" dirty="0" smtClean="0">
                <a:solidFill>
                  <a:schemeClr val="tx1"/>
                </a:solidFill>
                <a:latin typeface="Times New Roman" panose="02020603050405020304" pitchFamily="18" charset="0"/>
                <a:cs typeface="Times New Roman" panose="02020603050405020304" pitchFamily="18" charset="0"/>
              </a:rPr>
              <a:t>накладных, документов</a:t>
            </a:r>
            <a:r>
              <a:rPr lang="ru-RU" b="1" dirty="0">
                <a:solidFill>
                  <a:schemeClr val="tx1"/>
                </a:solidFill>
                <a:latin typeface="Times New Roman" panose="02020603050405020304" pitchFamily="18" charset="0"/>
                <a:cs typeface="Times New Roman" panose="02020603050405020304" pitchFamily="18" charset="0"/>
              </a:rPr>
              <a:t>, подтверждающих их качество и </a:t>
            </a:r>
            <a:r>
              <a:rPr lang="ru-RU" b="1" dirty="0" smtClean="0">
                <a:solidFill>
                  <a:schemeClr val="tx1"/>
                </a:solidFill>
                <a:latin typeface="Times New Roman" panose="02020603050405020304" pitchFamily="18" charset="0"/>
                <a:cs typeface="Times New Roman" panose="02020603050405020304" pitchFamily="18" charset="0"/>
              </a:rPr>
              <a:t>безопасность, ветеринарных свидетельств</a:t>
            </a:r>
            <a:endParaRPr lang="ru-RU" b="1" dirty="0">
              <a:solidFill>
                <a:schemeClr val="tx1"/>
              </a:solidFill>
              <a:latin typeface="Times New Roman" panose="02020603050405020304" pitchFamily="18" charset="0"/>
              <a:cs typeface="Times New Roman" panose="02020603050405020304" pitchFamily="18" charset="0"/>
            </a:endParaRPr>
          </a:p>
          <a:p>
            <a:r>
              <a:rPr lang="ru-RU" b="1" dirty="0">
                <a:solidFill>
                  <a:schemeClr val="tx1"/>
                </a:solidFill>
                <a:latin typeface="Times New Roman" panose="02020603050405020304" pitchFamily="18" charset="0"/>
                <a:cs typeface="Times New Roman" panose="02020603050405020304" pitchFamily="18" charset="0"/>
              </a:rPr>
              <a:t>Не сохраняются до конца реализации продукции  документы, подтверждающих их качество и безопасность,  маркировочные </a:t>
            </a:r>
            <a:r>
              <a:rPr lang="ru-RU" b="1" dirty="0" smtClean="0">
                <a:solidFill>
                  <a:schemeClr val="tx1"/>
                </a:solidFill>
                <a:latin typeface="Times New Roman" panose="02020603050405020304" pitchFamily="18" charset="0"/>
                <a:cs typeface="Times New Roman" panose="02020603050405020304" pitchFamily="18" charset="0"/>
              </a:rPr>
              <a:t>ярлыки</a:t>
            </a:r>
          </a:p>
          <a:p>
            <a:r>
              <a:rPr lang="ru-RU" b="1" dirty="0" smtClean="0">
                <a:solidFill>
                  <a:schemeClr val="tx1"/>
                </a:solidFill>
                <a:latin typeface="Times New Roman" panose="02020603050405020304" pitchFamily="18" charset="0"/>
                <a:cs typeface="Times New Roman" panose="02020603050405020304" pitchFamily="18" charset="0"/>
              </a:rPr>
              <a:t>Нарушаются сроки реализации, установленные предприятием изготовителем пищевых продуктов и продовольственного сырья</a:t>
            </a:r>
            <a:endParaRPr lang="ru-RU" b="1" dirty="0">
              <a:solidFill>
                <a:schemeClr val="tx1"/>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958935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399" y="587160"/>
            <a:ext cx="10187353" cy="1030625"/>
          </a:xfrm>
        </p:spPr>
        <p:txBody>
          <a:bodyPr>
            <a:noAutofit/>
          </a:bodyPr>
          <a:lstStyle/>
          <a:p>
            <a:r>
              <a:rPr lang="ru-RU" sz="2800" b="1" dirty="0">
                <a:solidFill>
                  <a:schemeClr val="accent2">
                    <a:lumMod val="50000"/>
                  </a:schemeClr>
                </a:solidFill>
                <a:latin typeface="Times New Roman" panose="02020603050405020304" pitchFamily="18" charset="0"/>
                <a:cs typeface="Times New Roman" panose="02020603050405020304" pitchFamily="18" charset="0"/>
              </a:rPr>
              <a:t>Питьевой режим в оздоровительном учреждении может быть организован в следующих формах:</a:t>
            </a:r>
            <a:br>
              <a:rPr lang="ru-RU" sz="2800" b="1" dirty="0">
                <a:solidFill>
                  <a:schemeClr val="accent2">
                    <a:lumMod val="50000"/>
                  </a:schemeClr>
                </a:solidFill>
                <a:latin typeface="Times New Roman" panose="02020603050405020304" pitchFamily="18" charset="0"/>
                <a:cs typeface="Times New Roman" panose="02020603050405020304" pitchFamily="18" charset="0"/>
              </a:rPr>
            </a:br>
            <a:endParaRPr lang="ru-RU" sz="2800" b="1" dirty="0">
              <a:solidFill>
                <a:schemeClr val="accent2">
                  <a:lumMod val="50000"/>
                </a:schemeClr>
              </a:solidFill>
            </a:endParaRPr>
          </a:p>
        </p:txBody>
      </p:sp>
      <p:sp>
        <p:nvSpPr>
          <p:cNvPr id="3" name="Объект 2"/>
          <p:cNvSpPr>
            <a:spLocks noGrp="1"/>
          </p:cNvSpPr>
          <p:nvPr>
            <p:ph sz="half" idx="1"/>
          </p:nvPr>
        </p:nvSpPr>
        <p:spPr>
          <a:xfrm>
            <a:off x="677332" y="1617783"/>
            <a:ext cx="4184035" cy="4700953"/>
          </a:xfrm>
        </p:spPr>
        <p:txBody>
          <a:bodyPr/>
          <a:lstStyle/>
          <a:p>
            <a:r>
              <a:rPr lang="ru-RU" dirty="0">
                <a:latin typeface="Times New Roman" panose="02020603050405020304" pitchFamily="18" charset="0"/>
                <a:cs typeface="Times New Roman" panose="02020603050405020304" pitchFamily="18" charset="0"/>
              </a:rPr>
              <a:t>стационарные питьевые </a:t>
            </a:r>
            <a:r>
              <a:rPr lang="ru-RU" dirty="0" smtClean="0">
                <a:latin typeface="Times New Roman" panose="02020603050405020304" pitchFamily="18" charset="0"/>
                <a:cs typeface="Times New Roman" panose="02020603050405020304" pitchFamily="18" charset="0"/>
              </a:rPr>
              <a:t>фонтанчики</a:t>
            </a:r>
          </a:p>
          <a:p>
            <a:r>
              <a:rPr lang="ru-RU" dirty="0" smtClean="0">
                <a:latin typeface="Times New Roman" panose="02020603050405020304" pitchFamily="18" charset="0"/>
                <a:cs typeface="Times New Roman" panose="02020603050405020304" pitchFamily="18" charset="0"/>
              </a:rPr>
              <a:t>кипяченная вода (смена каждые 3 часа)</a:t>
            </a:r>
          </a:p>
          <a:p>
            <a:pPr marL="0" indent="0">
              <a:buNone/>
            </a:pPr>
            <a:r>
              <a:rPr lang="ru-RU" dirty="0" smtClean="0">
                <a:latin typeface="Times New Roman" panose="02020603050405020304" pitchFamily="18" charset="0"/>
                <a:cs typeface="Times New Roman" panose="02020603050405020304" pitchFamily="18" charset="0"/>
              </a:rPr>
              <a:t> </a:t>
            </a:r>
          </a:p>
          <a:p>
            <a:endParaRPr lang="ru-RU"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089970" y="1617785"/>
            <a:ext cx="4184034" cy="4423577"/>
          </a:xfrm>
        </p:spPr>
        <p:txBody>
          <a:bodyPr/>
          <a:lstStyle/>
          <a:p>
            <a:r>
              <a:rPr lang="ru-RU" dirty="0">
                <a:latin typeface="Times New Roman" panose="02020603050405020304" pitchFamily="18" charset="0"/>
                <a:cs typeface="Times New Roman" panose="02020603050405020304" pitchFamily="18" charset="0"/>
              </a:rPr>
              <a:t>бутилированная питьевая вода, расфасованная в </a:t>
            </a:r>
            <a:r>
              <a:rPr lang="ru-RU" dirty="0" smtClean="0">
                <a:latin typeface="Times New Roman" panose="02020603050405020304" pitchFamily="18" charset="0"/>
                <a:cs typeface="Times New Roman" panose="02020603050405020304" pitchFamily="18" charset="0"/>
              </a:rPr>
              <a:t>емкости (должен быть запас воды не менее 2-х литров на 1 человека в сутки)</a:t>
            </a:r>
            <a:endParaRPr lang="ru-RU" dirty="0">
              <a:latin typeface="Times New Roman" panose="02020603050405020304" pitchFamily="18" charset="0"/>
              <a:cs typeface="Times New Roman" panose="02020603050405020304" pitchFamily="18" charset="0"/>
            </a:endParaRPr>
          </a:p>
          <a:p>
            <a:pPr marL="0" indent="0">
              <a:buNone/>
            </a:pPr>
            <a:endParaRPr lang="ru-RU" dirty="0"/>
          </a:p>
        </p:txBody>
      </p:sp>
      <p:pic>
        <p:nvPicPr>
          <p:cNvPr id="5" name="Рисунок 4">
            <a:extLst>
              <a:ext uri="{FF2B5EF4-FFF2-40B4-BE49-F238E27FC236}">
                <a16:creationId xmlns="" xmlns:a16="http://schemas.microsoft.com/office/drawing/2014/main" id="{69BE441A-028F-4C77-ACB1-74228E0B3288}"/>
              </a:ext>
            </a:extLst>
          </p:cNvPr>
          <p:cNvPicPr>
            <a:picLocks noChangeAspect="1"/>
          </p:cNvPicPr>
          <p:nvPr/>
        </p:nvPicPr>
        <p:blipFill>
          <a:blip r:embed="rId2"/>
          <a:stretch>
            <a:fillRect/>
          </a:stretch>
        </p:blipFill>
        <p:spPr>
          <a:xfrm>
            <a:off x="1434001" y="2734093"/>
            <a:ext cx="2412273" cy="3233920"/>
          </a:xfrm>
          <a:prstGeom prst="rect">
            <a:avLst/>
          </a:prstGeom>
          <a:ln>
            <a:noFill/>
          </a:ln>
          <a:effectLst>
            <a:softEdge rad="112500"/>
          </a:effectLst>
        </p:spPr>
      </p:pic>
      <p:pic>
        <p:nvPicPr>
          <p:cNvPr id="7" name="Рисунок 6">
            <a:extLst>
              <a:ext uri="{FF2B5EF4-FFF2-40B4-BE49-F238E27FC236}">
                <a16:creationId xmlns="" xmlns:a16="http://schemas.microsoft.com/office/drawing/2014/main" id="{410FC9A6-E91A-4BFD-BD87-C923DF6B405C}"/>
              </a:ext>
            </a:extLst>
          </p:cNvPr>
          <p:cNvPicPr>
            <a:picLocks noChangeAspect="1"/>
          </p:cNvPicPr>
          <p:nvPr/>
        </p:nvPicPr>
        <p:blipFill>
          <a:blip r:embed="rId3"/>
          <a:stretch>
            <a:fillRect/>
          </a:stretch>
        </p:blipFill>
        <p:spPr>
          <a:xfrm>
            <a:off x="5884985" y="2802340"/>
            <a:ext cx="2145323" cy="3097427"/>
          </a:xfrm>
          <a:prstGeom prst="rect">
            <a:avLst/>
          </a:prstGeom>
          <a:ln>
            <a:noFill/>
          </a:ln>
          <a:effectLst>
            <a:softEdge rad="112500"/>
          </a:effectLst>
        </p:spPr>
      </p:pic>
    </p:spTree>
    <p:extLst>
      <p:ext uri="{BB962C8B-B14F-4D97-AF65-F5344CB8AC3E}">
        <p14:creationId xmlns:p14="http://schemas.microsoft.com/office/powerpoint/2010/main" val="26727863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586153"/>
            <a:ext cx="8596668" cy="844062"/>
          </a:xfrm>
        </p:spPr>
        <p:txBody>
          <a:bodyPr/>
          <a:lstStyle/>
          <a:p>
            <a:pPr algn="just"/>
            <a:r>
              <a:rPr lang="ru-RU" dirty="0" smtClean="0">
                <a:solidFill>
                  <a:schemeClr val="tx1"/>
                </a:solidFill>
              </a:rPr>
              <a:t>Организация питьевого режима </a:t>
            </a:r>
            <a:endParaRPr lang="ru-RU" dirty="0">
              <a:solidFill>
                <a:schemeClr val="tx1"/>
              </a:solidFill>
            </a:endParaRPr>
          </a:p>
        </p:txBody>
      </p:sp>
      <p:sp>
        <p:nvSpPr>
          <p:cNvPr id="3" name="Объект 2"/>
          <p:cNvSpPr>
            <a:spLocks noGrp="1"/>
          </p:cNvSpPr>
          <p:nvPr>
            <p:ph sz="half" idx="1"/>
          </p:nvPr>
        </p:nvSpPr>
        <p:spPr>
          <a:xfrm>
            <a:off x="677334" y="1617785"/>
            <a:ext cx="4184035" cy="4423576"/>
          </a:xfrm>
        </p:spPr>
        <p:txBody>
          <a:bodyPr>
            <a:normAutofit fontScale="85000" lnSpcReduction="10000"/>
          </a:bodyPr>
          <a:lstStyle/>
          <a:p>
            <a:pPr algn="just"/>
            <a:r>
              <a:rPr lang="ru-RU" dirty="0"/>
              <a:t>При организации питьевого режима с использованием упакованной питьевой воды промышленного производства, установок с дозированным розливом упакованной питьевой воды (кулеров), кипяченой воды должно быть обеспечено наличие посуды из расчета количества обслуживаемых (списочного состава), </a:t>
            </a:r>
            <a:r>
              <a:rPr lang="ru-RU" dirty="0" smtClean="0"/>
              <a:t>(</a:t>
            </a:r>
            <a:r>
              <a:rPr lang="ru-RU" dirty="0"/>
              <a:t>п. 8.4.3 СанПиН 2.3/2.4.3590-20</a:t>
            </a:r>
            <a:r>
              <a:rPr lang="ru-RU" dirty="0" smtClean="0"/>
              <a:t>).</a:t>
            </a:r>
          </a:p>
          <a:p>
            <a:pPr algn="just"/>
            <a:r>
              <a:rPr lang="ru-RU" dirty="0"/>
              <a:t>При проведении массовых мероприятий длительностью более 2 часов каждый ребенок должен быть обеспечен дополнительно бутилированной питьевой (негазированной) водой промышленного производства, дневной запас которой во время мероприятия должен составлять не менее 1,5 литра на одного ребенка (п. 8.4.6 СанПиН 2.3/2.4.3590-20).</a:t>
            </a:r>
          </a:p>
          <a:p>
            <a:pPr algn="just"/>
            <a:endParaRPr lang="ru-RU" dirty="0" smtClean="0"/>
          </a:p>
        </p:txBody>
      </p:sp>
      <p:sp>
        <p:nvSpPr>
          <p:cNvPr id="4" name="Объект 3"/>
          <p:cNvSpPr>
            <a:spLocks noGrp="1"/>
          </p:cNvSpPr>
          <p:nvPr>
            <p:ph sz="half" idx="2"/>
          </p:nvPr>
        </p:nvSpPr>
        <p:spPr>
          <a:xfrm>
            <a:off x="5089970" y="1617785"/>
            <a:ext cx="4184034" cy="4423577"/>
          </a:xfrm>
        </p:spPr>
        <p:txBody>
          <a:bodyPr>
            <a:normAutofit fontScale="85000" lnSpcReduction="10000"/>
          </a:bodyPr>
          <a:lstStyle/>
          <a:p>
            <a:pPr algn="just"/>
            <a:r>
              <a:rPr lang="ru-RU" dirty="0" smtClean="0"/>
              <a:t>Кулеры </a:t>
            </a:r>
            <a:r>
              <a:rPr lang="ru-RU" dirty="0"/>
              <a:t>должны размещаться в местах, не подвергающихся попаданию прямых солнечных лучей. Кулеры должны подвергаться мойке с периодичностью, предусмотренной инструкцией по эксплуатации, но не реже одного раза в семь дней. Мойка кулера с применением дезинфекционного средства должна проводиться не реже одного раза в три месяца (п. 8.4.4 СанПиН 2.3/2.4.3590-20</a:t>
            </a:r>
          </a:p>
          <a:p>
            <a:pPr algn="just"/>
            <a:r>
              <a:rPr lang="ru-RU" dirty="0"/>
              <a:t>более подробные рекомендации к мойке и санитарной обработке ручных помп и кулеров приведены в приложении 2 к МР 2.3.6.0233-21.</a:t>
            </a:r>
          </a:p>
          <a:p>
            <a:pPr algn="just"/>
            <a:endParaRPr lang="ru-RU" dirty="0"/>
          </a:p>
        </p:txBody>
      </p:sp>
    </p:spTree>
    <p:extLst>
      <p:ext uri="{BB962C8B-B14F-4D97-AF65-F5344CB8AC3E}">
        <p14:creationId xmlns:p14="http://schemas.microsoft.com/office/powerpoint/2010/main" val="3232944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000" b="1" dirty="0" smtClean="0"/>
              <a:t>Санитарно-эпидемиологические </a:t>
            </a:r>
            <a:r>
              <a:rPr lang="ru-RU" sz="2000" b="1" dirty="0"/>
              <a:t>требования,</a:t>
            </a:r>
            <a:br>
              <a:rPr lang="ru-RU" sz="2000" b="1" dirty="0"/>
            </a:br>
            <a:r>
              <a:rPr lang="ru-RU" sz="2000" b="1" dirty="0"/>
              <a:t>направленные на предупреждение распространения COVID-19</a:t>
            </a:r>
            <a:br>
              <a:rPr lang="ru-RU" sz="2000" b="1" dirty="0"/>
            </a:br>
            <a:r>
              <a:rPr lang="ru-RU" sz="2000" b="1" dirty="0"/>
              <a:t>в Организациях  </a:t>
            </a:r>
            <a:r>
              <a:rPr lang="ru-RU" sz="2000" b="1" dirty="0" smtClean="0"/>
              <a:t>(СП 3.1/2.4.3598-20)</a:t>
            </a:r>
            <a:r>
              <a:rPr lang="ru-RU" sz="2000" b="1" dirty="0"/>
              <a:t/>
            </a:r>
            <a:br>
              <a:rPr lang="ru-RU" sz="2000" b="1" dirty="0"/>
            </a:br>
            <a:endParaRPr lang="ru-RU" sz="2000" b="1" dirty="0"/>
          </a:p>
        </p:txBody>
      </p:sp>
      <p:sp>
        <p:nvSpPr>
          <p:cNvPr id="3" name="Объект 2"/>
          <p:cNvSpPr>
            <a:spLocks noGrp="1"/>
          </p:cNvSpPr>
          <p:nvPr>
            <p:ph sz="half" idx="1"/>
          </p:nvPr>
        </p:nvSpPr>
        <p:spPr/>
        <p:txBody>
          <a:bodyPr>
            <a:normAutofit fontScale="92500" lnSpcReduction="20000"/>
          </a:bodyPr>
          <a:lstStyle/>
          <a:p>
            <a:pPr algn="just"/>
            <a:r>
              <a:rPr lang="ru-RU" sz="1900" b="1" u="sng" dirty="0" smtClean="0">
                <a:latin typeface="Times New Roman" panose="02020603050405020304" pitchFamily="18" charset="0"/>
                <a:cs typeface="Times New Roman" panose="02020603050405020304" pitchFamily="18" charset="0"/>
              </a:rPr>
              <a:t>Перед началом каждой смены </a:t>
            </a:r>
            <a:r>
              <a:rPr lang="ru-RU" sz="1900" dirty="0" smtClean="0">
                <a:latin typeface="Times New Roman" panose="02020603050405020304" pitchFamily="18" charset="0"/>
                <a:cs typeface="Times New Roman" panose="02020603050405020304" pitchFamily="18" charset="0"/>
              </a:rPr>
              <a:t>персонал организаций отдыха детей и их оздоровления с круглосуточным пребыванием детей должен </a:t>
            </a:r>
            <a:r>
              <a:rPr lang="ru-RU" sz="1900" b="1" u="sng" dirty="0" smtClean="0">
                <a:latin typeface="Times New Roman" panose="02020603050405020304" pitchFamily="18" charset="0"/>
                <a:cs typeface="Times New Roman" panose="02020603050405020304" pitchFamily="18" charset="0"/>
              </a:rPr>
              <a:t>пройти обследования на COVID-19 любым из методов, определяющих генетический материал или антиген возбудителя COVID-19, </a:t>
            </a:r>
            <a:r>
              <a:rPr lang="ru-RU" sz="1900" dirty="0" smtClean="0">
                <a:latin typeface="Times New Roman" panose="02020603050405020304" pitchFamily="18" charset="0"/>
                <a:cs typeface="Times New Roman" panose="02020603050405020304" pitchFamily="18" charset="0"/>
              </a:rPr>
              <a:t>с использованием диагностических препаратов и тест-систем, зарегистрированных в соответствии с законодательством Российской Федерации, </a:t>
            </a:r>
            <a:r>
              <a:rPr lang="ru-RU" sz="1900" b="1" u="sng" dirty="0" smtClean="0">
                <a:latin typeface="Times New Roman" panose="02020603050405020304" pitchFamily="18" charset="0"/>
                <a:cs typeface="Times New Roman" panose="02020603050405020304" pitchFamily="18" charset="0"/>
              </a:rPr>
              <a:t>с получением результатов обследования не ранее, чем за 2 календарных дня до дня выхода на работу.</a:t>
            </a:r>
          </a:p>
          <a:p>
            <a:pPr algn="just"/>
            <a:endParaRPr lang="ru-RU"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p:txBody>
          <a:bodyPr>
            <a:normAutofit fontScale="92500" lnSpcReduction="20000"/>
          </a:bodyPr>
          <a:lstStyle/>
          <a:p>
            <a:pPr algn="just"/>
            <a:r>
              <a:rPr lang="ru-RU" sz="2600" dirty="0">
                <a:latin typeface="Times New Roman" panose="02020603050405020304" pitchFamily="18" charset="0"/>
                <a:cs typeface="Times New Roman" panose="02020603050405020304" pitchFamily="18" charset="0"/>
              </a:rPr>
              <a:t>Перед началом каждой смены работники пищеблоков должны пройти обследования </a:t>
            </a:r>
            <a:r>
              <a:rPr lang="ru-RU" sz="2600" b="1" u="sng" dirty="0">
                <a:latin typeface="Times New Roman" panose="02020603050405020304" pitchFamily="18" charset="0"/>
                <a:cs typeface="Times New Roman" panose="02020603050405020304" pitchFamily="18" charset="0"/>
              </a:rPr>
              <a:t>на наличие </a:t>
            </a:r>
            <a:r>
              <a:rPr lang="ru-RU" sz="2600" b="1" u="sng" dirty="0" err="1">
                <a:latin typeface="Times New Roman" panose="02020603050405020304" pitchFamily="18" charset="0"/>
                <a:cs typeface="Times New Roman" panose="02020603050405020304" pitchFamily="18" charset="0"/>
              </a:rPr>
              <a:t>норо</a:t>
            </a:r>
            <a:r>
              <a:rPr lang="ru-RU" sz="2600" b="1" u="sng" dirty="0">
                <a:latin typeface="Times New Roman" panose="02020603050405020304" pitchFamily="18" charset="0"/>
                <a:cs typeface="Times New Roman" panose="02020603050405020304" pitchFamily="18" charset="0"/>
              </a:rPr>
              <a:t>-, рота- и других вирусных возбудителей кишечных инфекций не ранее, чем за 3 календарных дня до дня выхода на работу</a:t>
            </a:r>
            <a:r>
              <a:rPr lang="ru-RU" b="1" u="sng" dirty="0" smtClean="0"/>
              <a:t>.</a:t>
            </a:r>
          </a:p>
          <a:p>
            <a:pPr algn="just"/>
            <a:endParaRPr lang="ru-RU" dirty="0"/>
          </a:p>
          <a:p>
            <a:endParaRPr lang="ru-RU" dirty="0"/>
          </a:p>
        </p:txBody>
      </p:sp>
    </p:spTree>
    <p:extLst>
      <p:ext uri="{BB962C8B-B14F-4D97-AF65-F5344CB8AC3E}">
        <p14:creationId xmlns:p14="http://schemas.microsoft.com/office/powerpoint/2010/main" val="3054854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000" b="1" dirty="0"/>
              <a:t>Санитарно-эпидемиологические требования,</a:t>
            </a:r>
            <a:br>
              <a:rPr lang="ru-RU" sz="2000" b="1" dirty="0"/>
            </a:br>
            <a:r>
              <a:rPr lang="ru-RU" sz="2000" b="1" dirty="0"/>
              <a:t>направленные на предупреждение распространения COVID-19</a:t>
            </a:r>
            <a:br>
              <a:rPr lang="ru-RU" sz="2000" b="1" dirty="0"/>
            </a:br>
            <a:r>
              <a:rPr lang="ru-RU" sz="2000" b="1" dirty="0"/>
              <a:t>в Организациях  (СП 3.1/2.4.3598-20)</a:t>
            </a:r>
            <a:br>
              <a:rPr lang="ru-RU" sz="2000" b="1" dirty="0"/>
            </a:br>
            <a:endParaRPr lang="ru-RU" sz="2000" b="1" dirty="0"/>
          </a:p>
        </p:txBody>
      </p:sp>
      <p:sp>
        <p:nvSpPr>
          <p:cNvPr id="3" name="Объект 2"/>
          <p:cNvSpPr>
            <a:spLocks noGrp="1"/>
          </p:cNvSpPr>
          <p:nvPr>
            <p:ph sz="half" idx="1"/>
          </p:nvPr>
        </p:nvSpPr>
        <p:spPr/>
        <p:txBody>
          <a:bodyPr>
            <a:normAutofit lnSpcReduction="10000"/>
          </a:bodyPr>
          <a:lstStyle/>
          <a:p>
            <a:pPr algn="just"/>
            <a:r>
              <a:rPr lang="ru-RU" dirty="0" smtClean="0"/>
              <a:t>Обеспечить организацию </a:t>
            </a:r>
            <a:r>
              <a:rPr lang="ru-RU" dirty="0"/>
              <a:t>работы сотрудников, участвующих в приготовлении и раздаче пищи, обслуживающего персонала </a:t>
            </a:r>
            <a:r>
              <a:rPr lang="ru-RU" b="1" u="sng" dirty="0"/>
              <a:t>с использованием средств индивидуальной защиты органов дыхания (одноразовых масок или многоразовых масок со сменными фильтрами), а также перчаток. </a:t>
            </a:r>
            <a:r>
              <a:rPr lang="ru-RU" dirty="0"/>
              <a:t>При этом смена одноразовых масок должна производиться не реже 1 раза в 3 часа, фильтров - в соответствии с инструкцией по их применению;</a:t>
            </a:r>
          </a:p>
          <a:p>
            <a:endParaRPr lang="ru-RU" dirty="0"/>
          </a:p>
        </p:txBody>
      </p:sp>
      <p:sp>
        <p:nvSpPr>
          <p:cNvPr id="4" name="Объект 3"/>
          <p:cNvSpPr>
            <a:spLocks noGrp="1"/>
          </p:cNvSpPr>
          <p:nvPr>
            <p:ph sz="half" idx="2"/>
          </p:nvPr>
        </p:nvSpPr>
        <p:spPr/>
        <p:txBody>
          <a:bodyPr>
            <a:normAutofit lnSpcReduction="10000"/>
          </a:bodyPr>
          <a:lstStyle/>
          <a:p>
            <a:pPr algn="just"/>
            <a:r>
              <a:rPr lang="ru-RU" dirty="0"/>
              <a:t>мытье посуды и столовых приборов в посудомоечных машинах при максимальных температурных режимах. При отсутствии посудомоечной машины мытье посуды должно осуществляться ручным способом с обработкой столовой посуды и приборов </a:t>
            </a:r>
            <a:r>
              <a:rPr lang="ru-RU" b="1" u="sng" dirty="0"/>
              <a:t>дезинфицирующими средствами в соответствии с инструкциями по их применению </a:t>
            </a:r>
            <a:r>
              <a:rPr lang="ru-RU" dirty="0"/>
              <a:t>либо питание детей и питьевой режим должны быть организованы с использованием одноразовой посуды.</a:t>
            </a:r>
          </a:p>
          <a:p>
            <a:endParaRPr lang="ru-RU" dirty="0"/>
          </a:p>
        </p:txBody>
      </p:sp>
    </p:spTree>
    <p:extLst>
      <p:ext uri="{BB962C8B-B14F-4D97-AF65-F5344CB8AC3E}">
        <p14:creationId xmlns:p14="http://schemas.microsoft.com/office/powerpoint/2010/main" val="2341398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599"/>
            <a:ext cx="8596668" cy="1406770"/>
          </a:xfrm>
        </p:spPr>
        <p:txBody>
          <a:bodyPr>
            <a:normAutofit/>
          </a:bodyPr>
          <a:lstStyle/>
          <a:p>
            <a:pPr algn="just"/>
            <a:r>
              <a:rPr lang="ru-RU" sz="2800" dirty="0">
                <a:solidFill>
                  <a:schemeClr val="tx1"/>
                </a:solidFill>
              </a:rPr>
              <a:t>СанПиН </a:t>
            </a:r>
            <a:r>
              <a:rPr lang="ru-RU" sz="2800" dirty="0" smtClean="0">
                <a:solidFill>
                  <a:schemeClr val="tx1"/>
                </a:solidFill>
              </a:rPr>
              <a:t>2.3/2.4.3590-20 «Санитарно-эпидемиологические </a:t>
            </a:r>
            <a:r>
              <a:rPr lang="ru-RU" sz="2800" dirty="0">
                <a:solidFill>
                  <a:schemeClr val="tx1"/>
                </a:solidFill>
              </a:rPr>
              <a:t>требования к организации общественного питания населения</a:t>
            </a:r>
          </a:p>
        </p:txBody>
      </p:sp>
      <p:sp>
        <p:nvSpPr>
          <p:cNvPr id="3" name="Объект 2"/>
          <p:cNvSpPr>
            <a:spLocks noGrp="1"/>
          </p:cNvSpPr>
          <p:nvPr>
            <p:ph idx="1"/>
          </p:nvPr>
        </p:nvSpPr>
        <p:spPr/>
        <p:txBody>
          <a:bodyPr>
            <a:normAutofit fontScale="92500"/>
          </a:bodyPr>
          <a:lstStyle/>
          <a:p>
            <a:pPr algn="just"/>
            <a:r>
              <a:rPr lang="ru-RU" i="1" dirty="0" smtClean="0"/>
              <a:t>С </a:t>
            </a:r>
            <a:r>
              <a:rPr lang="ru-RU" i="1" dirty="0"/>
              <a:t>1 января 2021 года вступили в силу новые Санитарно-эпидемиологические требования к организации общественного питания населения (СанПиН 2.3/2.4.3590-20), утвержденные Постановлением Главного государственного санитарного врача РФ от 27.10.2020 № 32. </a:t>
            </a:r>
            <a:endParaRPr lang="ru-RU" i="1" dirty="0" smtClean="0"/>
          </a:p>
          <a:p>
            <a:pPr algn="just"/>
            <a:r>
              <a:rPr lang="ru-RU" i="1" dirty="0" smtClean="0"/>
              <a:t>Новые </a:t>
            </a:r>
            <a:r>
              <a:rPr lang="ru-RU" i="1" dirty="0"/>
              <a:t>санитарные правила к организации общественного питания (СанПиН 2.3/2.4.3590-20) приняты в рамках реализации поставленной Президентом РФ цели сохранения здоровья нации, определенной Указом от 07.05.2018 № 204 «О национальных целях и стратегических задачах развития Российской Федерации на период до 2024 года» и федеральным проектом «Формирование системы мотивации граждан к здоровому образу жизни, включая здоровое питание и отказ от вредных привычек» национального проекта «Демография», а также поручений Президента РФ и Правительства РФ, предусматривающих установление с 1 января 2021 года актуализированных обязательных требований.</a:t>
            </a:r>
          </a:p>
          <a:p>
            <a:pPr algn="just"/>
            <a:endParaRPr lang="ru-RU" i="1" dirty="0" smtClean="0"/>
          </a:p>
          <a:p>
            <a:pPr algn="just"/>
            <a:endParaRPr lang="ru-RU" dirty="0"/>
          </a:p>
          <a:p>
            <a:pPr algn="just"/>
            <a:endParaRPr lang="ru-RU" dirty="0"/>
          </a:p>
        </p:txBody>
      </p:sp>
    </p:spTree>
    <p:extLst>
      <p:ext uri="{BB962C8B-B14F-4D97-AF65-F5344CB8AC3E}">
        <p14:creationId xmlns:p14="http://schemas.microsoft.com/office/powerpoint/2010/main" val="2944261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0" y="4454769"/>
            <a:ext cx="9439680" cy="1570962"/>
          </a:xfrm>
        </p:spPr>
        <p:txBody>
          <a:bodyPr>
            <a:normAutofit/>
          </a:bodyPr>
          <a:lstStyle/>
          <a:p>
            <a:pPr algn="ctr"/>
            <a:r>
              <a:rPr lang="ru-RU" sz="6000" dirty="0" smtClean="0">
                <a:solidFill>
                  <a:schemeClr val="accent2">
                    <a:lumMod val="50000"/>
                  </a:schemeClr>
                </a:solidFill>
              </a:rPr>
              <a:t>Спасибо за внимание!</a:t>
            </a:r>
            <a:endParaRPr lang="ru-RU" sz="6000" dirty="0">
              <a:solidFill>
                <a:schemeClr val="accent2">
                  <a:lumMod val="50000"/>
                </a:schemeClr>
              </a:solidFill>
            </a:endParaRPr>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815" y="328246"/>
            <a:ext cx="8909539" cy="384516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
        <p:nvSpPr>
          <p:cNvPr id="6" name="Овал 5"/>
          <p:cNvSpPr/>
          <p:nvPr/>
        </p:nvSpPr>
        <p:spPr>
          <a:xfrm>
            <a:off x="9998003" y="4425504"/>
            <a:ext cx="669264" cy="75418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656479" y="2536091"/>
            <a:ext cx="914400" cy="914400"/>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824463" y="1336431"/>
            <a:ext cx="397536" cy="39858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11208725" y="5240250"/>
            <a:ext cx="345831" cy="35559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11172092" y="3489534"/>
            <a:ext cx="691661" cy="68388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11189677" y="797169"/>
            <a:ext cx="674076" cy="53926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5-конечная звезда 11"/>
          <p:cNvSpPr/>
          <p:nvPr/>
        </p:nvSpPr>
        <p:spPr>
          <a:xfrm>
            <a:off x="9566031" y="5582190"/>
            <a:ext cx="914400" cy="91440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5-конечная звезда 12"/>
          <p:cNvSpPr/>
          <p:nvPr/>
        </p:nvSpPr>
        <p:spPr>
          <a:xfrm>
            <a:off x="10818934" y="1887414"/>
            <a:ext cx="741485" cy="648677"/>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152560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984738"/>
          </a:xfrm>
        </p:spPr>
        <p:txBody>
          <a:bodyPr>
            <a:normAutofit fontScale="90000"/>
          </a:bodyPr>
          <a:lstStyle/>
          <a:p>
            <a:pPr algn="just"/>
            <a:r>
              <a:rPr lang="ru-RU" sz="3200" dirty="0" smtClean="0">
                <a:solidFill>
                  <a:schemeClr val="tx1"/>
                </a:solidFill>
              </a:rPr>
              <a:t>Требований к организации питания детей  гл.</a:t>
            </a:r>
            <a:r>
              <a:rPr lang="en-US" sz="3200" dirty="0">
                <a:solidFill>
                  <a:schemeClr val="tx1"/>
                </a:solidFill>
              </a:rPr>
              <a:t> </a:t>
            </a:r>
            <a:r>
              <a:rPr lang="en-US" sz="3200" dirty="0" smtClean="0">
                <a:solidFill>
                  <a:schemeClr val="tx1"/>
                </a:solidFill>
              </a:rPr>
              <a:t>VIII</a:t>
            </a:r>
            <a:r>
              <a:rPr lang="ru-RU" sz="3200" dirty="0" smtClean="0">
                <a:solidFill>
                  <a:schemeClr val="tx1"/>
                </a:solidFill>
              </a:rPr>
              <a:t> СанПиН 2.3/2.4.3590-20</a:t>
            </a:r>
            <a:endParaRPr lang="ru-RU" sz="3200" dirty="0">
              <a:solidFill>
                <a:schemeClr val="tx1"/>
              </a:solidFill>
            </a:endParaRPr>
          </a:p>
        </p:txBody>
      </p:sp>
      <p:sp>
        <p:nvSpPr>
          <p:cNvPr id="3" name="Объект 2"/>
          <p:cNvSpPr>
            <a:spLocks noGrp="1"/>
          </p:cNvSpPr>
          <p:nvPr>
            <p:ph idx="1"/>
          </p:nvPr>
        </p:nvSpPr>
        <p:spPr/>
        <p:txBody>
          <a:bodyPr>
            <a:normAutofit lnSpcReduction="10000"/>
          </a:bodyPr>
          <a:lstStyle/>
          <a:p>
            <a:r>
              <a:rPr lang="ru-RU" sz="1900" dirty="0" smtClean="0"/>
              <a:t>Особое </a:t>
            </a:r>
            <a:r>
              <a:rPr lang="ru-RU" sz="1900" dirty="0"/>
              <a:t>внимание уделено организации питания детей (гл. VIII). </a:t>
            </a:r>
          </a:p>
          <a:p>
            <a:r>
              <a:rPr lang="ru-RU" sz="1900" dirty="0"/>
              <a:t>Требования направлены на снижение риска здоровью детей, обусловленного пищевым фактором, и повышение роли </a:t>
            </a:r>
            <a:r>
              <a:rPr lang="ru-RU" sz="1900" dirty="0" smtClean="0"/>
              <a:t>здоровье сберегающей </a:t>
            </a:r>
            <a:r>
              <a:rPr lang="ru-RU" sz="1900" dirty="0"/>
              <a:t>функции питания</a:t>
            </a:r>
            <a:r>
              <a:rPr lang="ru-RU" sz="1900" dirty="0" smtClean="0"/>
              <a:t>.</a:t>
            </a:r>
          </a:p>
          <a:p>
            <a:r>
              <a:rPr lang="ru-RU" sz="1900" dirty="0" smtClean="0"/>
              <a:t>Разработаны Методические </a:t>
            </a:r>
            <a:r>
              <a:rPr lang="ru-RU" sz="1900" dirty="0"/>
              <a:t>рекомендации к организации общественного питания населения (МР 2.3.6.0233-21) от 02.03.2021.</a:t>
            </a:r>
          </a:p>
          <a:p>
            <a:r>
              <a:rPr lang="ru-RU" sz="1900" dirty="0"/>
              <a:t> МР 2.4.0180-20 Родительский контроль за организацией горячего питания детей в общеобразовательных организациях» от 18.05.2020.</a:t>
            </a:r>
          </a:p>
          <a:p>
            <a:endParaRPr lang="ru-RU" dirty="0" smtClean="0"/>
          </a:p>
          <a:p>
            <a:endParaRPr lang="ru-RU" dirty="0"/>
          </a:p>
          <a:p>
            <a:pPr marL="0" indent="0">
              <a:buNone/>
            </a:pPr>
            <a:r>
              <a:rPr lang="ru-RU" dirty="0"/>
              <a:t>	</a:t>
            </a:r>
          </a:p>
        </p:txBody>
      </p:sp>
    </p:spTree>
    <p:extLst>
      <p:ext uri="{BB962C8B-B14F-4D97-AF65-F5344CB8AC3E}">
        <p14:creationId xmlns:p14="http://schemas.microsoft.com/office/powerpoint/2010/main" val="2022586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062" y="339969"/>
            <a:ext cx="10445262" cy="820617"/>
          </a:xfrm>
        </p:spPr>
        <p:txBody>
          <a:bodyPr>
            <a:noAutofit/>
          </a:bodyPr>
          <a:lstStyle/>
          <a:p>
            <a:pPr algn="ct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Требования к основному меню.</a:t>
            </a:r>
            <a:b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br>
            <a:endParaRPr lang="ru-RU" sz="2800" b="1"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677334" y="1348154"/>
            <a:ext cx="5113866" cy="5310554"/>
          </a:xfrm>
        </p:spPr>
        <p:txBody>
          <a:bodyPr>
            <a:normAutofit fontScale="40000" lnSpcReduction="20000"/>
          </a:bodyPr>
          <a:lstStyle/>
          <a:p>
            <a:pPr marL="0" indent="0" algn="ctr">
              <a:buNone/>
            </a:pPr>
            <a:r>
              <a:rPr lang="ru-RU" dirty="0" smtClean="0">
                <a:latin typeface="Times New Roman" panose="02020603050405020304" pitchFamily="18" charset="0"/>
                <a:cs typeface="Times New Roman" panose="02020603050405020304" pitchFamily="18" charset="0"/>
              </a:rPr>
              <a:t> </a:t>
            </a:r>
            <a:r>
              <a:rPr lang="ru-RU" sz="3400" b="1" dirty="0" smtClean="0">
                <a:solidFill>
                  <a:srgbClr val="00B0F0"/>
                </a:solidFill>
                <a:latin typeface="Times New Roman" panose="02020603050405020304" pitchFamily="18" charset="0"/>
                <a:cs typeface="Times New Roman" panose="02020603050405020304" pitchFamily="18" charset="0"/>
              </a:rPr>
              <a:t>Требования к меню</a:t>
            </a:r>
          </a:p>
          <a:p>
            <a:pPr algn="just"/>
            <a:r>
              <a:rPr lang="ru-RU" sz="3000" b="1" dirty="0" smtClean="0">
                <a:solidFill>
                  <a:schemeClr val="tx1"/>
                </a:solidFill>
                <a:latin typeface="Times New Roman" panose="02020603050405020304" pitchFamily="18" charset="0"/>
                <a:cs typeface="Times New Roman" panose="02020603050405020304" pitchFamily="18" charset="0"/>
              </a:rPr>
              <a:t>Питание детей должно осуществляться посредством реализации </a:t>
            </a:r>
            <a:r>
              <a:rPr lang="ru-RU" sz="3000" b="1" i="1" dirty="0" smtClean="0">
                <a:solidFill>
                  <a:schemeClr val="tx1"/>
                </a:solidFill>
                <a:latin typeface="Times New Roman" panose="02020603050405020304" pitchFamily="18" charset="0"/>
                <a:cs typeface="Times New Roman" panose="02020603050405020304" pitchFamily="18" charset="0"/>
              </a:rPr>
              <a:t>основного (организованного) меню</a:t>
            </a:r>
            <a:r>
              <a:rPr lang="ru-RU" sz="3000" b="1" dirty="0" smtClean="0">
                <a:solidFill>
                  <a:schemeClr val="tx1"/>
                </a:solidFill>
                <a:latin typeface="Times New Roman" panose="02020603050405020304" pitchFamily="18" charset="0"/>
                <a:cs typeface="Times New Roman" panose="02020603050405020304" pitchFamily="18" charset="0"/>
              </a:rPr>
              <a:t>, включающего горячее питание, дополнительное питание, а также индивидуальных меню для детей нуждающихся в лечебном и диетическом питании;</a:t>
            </a:r>
          </a:p>
          <a:p>
            <a:pPr algn="just"/>
            <a:r>
              <a:rPr lang="ru-RU" sz="3000" b="1" dirty="0" smtClean="0">
                <a:solidFill>
                  <a:schemeClr val="tx1"/>
                </a:solidFill>
                <a:latin typeface="Times New Roman" panose="02020603050405020304" pitchFamily="18" charset="0"/>
                <a:cs typeface="Times New Roman" panose="02020603050405020304" pitchFamily="18" charset="0"/>
              </a:rPr>
              <a:t>Меню разрабатывается на период не менее 2-х недель (с учетом режима организации) для каждой возрастной группы</a:t>
            </a:r>
            <a:r>
              <a:rPr lang="ru-RU" sz="3000" b="1" dirty="0">
                <a:solidFill>
                  <a:schemeClr val="tx1"/>
                </a:solidFill>
                <a:latin typeface="Times New Roman" panose="02020603050405020304" pitchFamily="18" charset="0"/>
                <a:cs typeface="Times New Roman" panose="02020603050405020304" pitchFamily="18" charset="0"/>
              </a:rPr>
              <a:t>, с учетом физиологических потребностей в энергии и пищевых </a:t>
            </a:r>
            <a:r>
              <a:rPr lang="ru-RU" sz="3000" b="1" dirty="0" smtClean="0">
                <a:solidFill>
                  <a:schemeClr val="tx1"/>
                </a:solidFill>
                <a:latin typeface="Times New Roman" panose="02020603050405020304" pitchFamily="18" charset="0"/>
                <a:cs typeface="Times New Roman" panose="02020603050405020304" pitchFamily="18" charset="0"/>
              </a:rPr>
              <a:t>веществах, рекомендуемый образец см. в приложении №8 к настоящим правилам;</a:t>
            </a:r>
          </a:p>
          <a:p>
            <a:pPr algn="just"/>
            <a:r>
              <a:rPr lang="ru-RU" sz="3000" b="1" dirty="0" smtClean="0">
                <a:solidFill>
                  <a:schemeClr val="tx1"/>
                </a:solidFill>
                <a:latin typeface="Times New Roman" panose="02020603050405020304" pitchFamily="18" charset="0"/>
                <a:cs typeface="Times New Roman" panose="02020603050405020304" pitchFamily="18" charset="0"/>
              </a:rPr>
              <a:t>В палаточных ЛОУ допускается разработка меню на период до 7 дней;</a:t>
            </a:r>
          </a:p>
          <a:p>
            <a:pPr algn="just"/>
            <a:r>
              <a:rPr lang="ru-RU" sz="3000" b="1" dirty="0" smtClean="0">
                <a:solidFill>
                  <a:schemeClr val="tx1"/>
                </a:solidFill>
                <a:latin typeface="Times New Roman" panose="02020603050405020304" pitchFamily="18" charset="0"/>
                <a:cs typeface="Times New Roman" panose="02020603050405020304" pitchFamily="18" charset="0"/>
              </a:rPr>
              <a:t>Питание должно осуществляться в соответствии </a:t>
            </a:r>
            <a:r>
              <a:rPr lang="ru-RU" sz="3000" b="1" i="1" dirty="0" smtClean="0">
                <a:solidFill>
                  <a:schemeClr val="tx1"/>
                </a:solidFill>
                <a:latin typeface="Times New Roman" panose="02020603050405020304" pitchFamily="18" charset="0"/>
                <a:cs typeface="Times New Roman" panose="02020603050405020304" pitchFamily="18" charset="0"/>
              </a:rPr>
              <a:t>с утвержденным меню</a:t>
            </a:r>
            <a:r>
              <a:rPr lang="ru-RU" sz="3000" b="1" dirty="0" smtClean="0">
                <a:solidFill>
                  <a:schemeClr val="tx1"/>
                </a:solidFill>
                <a:latin typeface="Times New Roman" panose="02020603050405020304" pitchFamily="18" charset="0"/>
                <a:cs typeface="Times New Roman" panose="02020603050405020304" pitchFamily="18" charset="0"/>
              </a:rPr>
              <a:t>, в случае если организатором питания является ИП то утверждается ИП и согласовывается  руководителем организации;</a:t>
            </a:r>
          </a:p>
          <a:p>
            <a:r>
              <a:rPr lang="ru-RU" sz="3000" b="1" dirty="0" smtClean="0">
                <a:solidFill>
                  <a:schemeClr val="tx1"/>
                </a:solidFill>
                <a:latin typeface="Times New Roman" panose="02020603050405020304" pitchFamily="18" charset="0"/>
                <a:cs typeface="Times New Roman" panose="02020603050405020304" pitchFamily="18" charset="0"/>
              </a:rPr>
              <a:t>Меню должно содержать информацию: ссылки на рецептуры используемых блюд в соответствии со сборниками рецептур, наименования блюд, массу блюд в соответствии с возрастом детей;</a:t>
            </a:r>
          </a:p>
          <a:p>
            <a:pPr algn="just"/>
            <a:r>
              <a:rPr lang="ru-RU" sz="3000" b="1" dirty="0" smtClean="0">
                <a:solidFill>
                  <a:schemeClr val="tx1"/>
                </a:solidFill>
                <a:latin typeface="Times New Roman" panose="02020603050405020304" pitchFamily="18" charset="0"/>
                <a:cs typeface="Times New Roman" panose="02020603050405020304" pitchFamily="18" charset="0"/>
              </a:rPr>
              <a:t>Фактический рацион питания должен соответствовать основному утвержденному меню, допускаются обоснованные замены в соответствии с таб. замены (приложение №11)  с учетом ее пищевой ценности,  корректировки с учетом климатических, национальных, территориальных особенностей;</a:t>
            </a:r>
          </a:p>
          <a:p>
            <a:pPr algn="just"/>
            <a:r>
              <a:rPr lang="ru-RU" sz="3000" b="1" dirty="0" smtClean="0">
                <a:solidFill>
                  <a:schemeClr val="tx1"/>
                </a:solidFill>
                <a:latin typeface="Times New Roman" panose="02020603050405020304" pitchFamily="18" charset="0"/>
                <a:cs typeface="Times New Roman" panose="02020603050405020304" pitchFamily="18" charset="0"/>
              </a:rPr>
              <a:t>Для дополнительного обогащения рациона питания используется продукция промышленного выпуска, обогащенная витаминами и микроэлементами</a:t>
            </a:r>
          </a:p>
          <a:p>
            <a:pPr algn="just"/>
            <a:endParaRPr lang="ru-RU" sz="3000" b="1" dirty="0" smtClean="0">
              <a:solidFill>
                <a:schemeClr val="tx1"/>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6119446" y="1348155"/>
            <a:ext cx="4443046" cy="4693208"/>
          </a:xfrm>
        </p:spPr>
        <p:txBody>
          <a:bodyPr>
            <a:normAutofit fontScale="40000" lnSpcReduction="20000"/>
          </a:bodyPr>
          <a:lstStyle/>
          <a:p>
            <a:pPr marL="0" indent="0" algn="ctr">
              <a:buNone/>
            </a:pPr>
            <a:r>
              <a:rPr lang="ru-RU" sz="2900" b="1" dirty="0" smtClean="0">
                <a:solidFill>
                  <a:srgbClr val="00B0F0"/>
                </a:solidFill>
                <a:latin typeface="Times New Roman" panose="02020603050405020304" pitchFamily="18" charset="0"/>
                <a:cs typeface="Times New Roman" panose="02020603050405020304" pitchFamily="18" charset="0"/>
              </a:rPr>
              <a:t>Нарушения </a:t>
            </a:r>
          </a:p>
          <a:p>
            <a:r>
              <a:rPr lang="ru-RU" sz="3500" b="1" dirty="0" smtClean="0">
                <a:solidFill>
                  <a:schemeClr val="tx1"/>
                </a:solidFill>
                <a:latin typeface="Times New Roman" panose="02020603050405020304" pitchFamily="18" charset="0"/>
                <a:cs typeface="Times New Roman" panose="02020603050405020304" pitchFamily="18" charset="0"/>
              </a:rPr>
              <a:t>Фактический рацион питания не соответствует  основному меню по содержанию суточной потребности в пищевых веществах (белках, </a:t>
            </a:r>
            <a:r>
              <a:rPr lang="ru-RU" sz="3500" b="1" dirty="0">
                <a:solidFill>
                  <a:schemeClr val="tx1"/>
                </a:solidFill>
                <a:latin typeface="Times New Roman" panose="02020603050405020304" pitchFamily="18" charset="0"/>
                <a:cs typeface="Times New Roman" panose="02020603050405020304" pitchFamily="18" charset="0"/>
              </a:rPr>
              <a:t>ж</a:t>
            </a:r>
            <a:r>
              <a:rPr lang="ru-RU" sz="3500" b="1" dirty="0" smtClean="0">
                <a:solidFill>
                  <a:schemeClr val="tx1"/>
                </a:solidFill>
                <a:latin typeface="Times New Roman" panose="02020603050405020304" pitchFamily="18" charset="0"/>
                <a:cs typeface="Times New Roman" panose="02020603050405020304" pitchFamily="18" charset="0"/>
              </a:rPr>
              <a:t>ирах, углеводах) и энергии, массе порций</a:t>
            </a:r>
          </a:p>
          <a:p>
            <a:r>
              <a:rPr lang="ru-RU" sz="3500" b="1" dirty="0" smtClean="0">
                <a:solidFill>
                  <a:schemeClr val="tx1"/>
                </a:solidFill>
                <a:latin typeface="Times New Roman" panose="02020603050405020304" pitchFamily="18" charset="0"/>
                <a:cs typeface="Times New Roman" panose="02020603050405020304" pitchFamily="18" charset="0"/>
              </a:rPr>
              <a:t>Фактический рацион питания не соответствует по наличию указанных блюд в основном меню, а также имеются не обоснованные замены блюд</a:t>
            </a:r>
          </a:p>
          <a:p>
            <a:r>
              <a:rPr lang="ru-RU" sz="3500" b="1" dirty="0" smtClean="0">
                <a:solidFill>
                  <a:schemeClr val="tx1"/>
                </a:solidFill>
                <a:latin typeface="Times New Roman" panose="02020603050405020304" pitchFamily="18" charset="0"/>
                <a:cs typeface="Times New Roman" panose="02020603050405020304" pitchFamily="18" charset="0"/>
              </a:rPr>
              <a:t>Не используют продукты промышленного выпуска обогащенные витаминами, микроэлементами </a:t>
            </a:r>
            <a:endParaRPr lang="ru-RU" sz="3500" b="1" dirty="0">
              <a:solidFill>
                <a:schemeClr val="tx1"/>
              </a:solidFill>
              <a:latin typeface="Times New Roman" panose="02020603050405020304" pitchFamily="18" charset="0"/>
              <a:cs typeface="Times New Roman" panose="02020603050405020304" pitchFamily="18" charset="0"/>
            </a:endParaRPr>
          </a:p>
        </p:txBody>
      </p:sp>
      <p:pic>
        <p:nvPicPr>
          <p:cNvPr id="6" name="Рисунок 5" descr="https://avatars.mds.yandex.net/get-zen_doc/1648379/pub_5dbedb8174f1bc00ae77586b_5dbedbb79c944600aeb22b2c/scale_1200"/>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5939" y="3716213"/>
            <a:ext cx="3352800" cy="2448938"/>
          </a:xfrm>
          <a:prstGeom prst="ellipse">
            <a:avLst/>
          </a:prstGeom>
          <a:ln>
            <a:noFill/>
          </a:ln>
          <a:effectLst>
            <a:softEdge rad="112500"/>
          </a:effectLst>
        </p:spPr>
      </p:pic>
    </p:spTree>
    <p:extLst>
      <p:ext uri="{BB962C8B-B14F-4D97-AF65-F5344CB8AC3E}">
        <p14:creationId xmlns:p14="http://schemas.microsoft.com/office/powerpoint/2010/main" val="326256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solidFill>
                  <a:schemeClr val="tx1"/>
                </a:solidFill>
              </a:rPr>
              <a:t>В целях соблюдения сбалансированности, питательности и полезности детского рациона в приложениях к СанПиН 2.3/2.4.3590-20 </a:t>
            </a:r>
            <a:r>
              <a:rPr lang="ru-RU" sz="2000" dirty="0" smtClean="0">
                <a:solidFill>
                  <a:schemeClr val="tx1"/>
                </a:solidFill>
              </a:rPr>
              <a:t>установлены нормы питания:</a:t>
            </a:r>
            <a:r>
              <a:rPr lang="ru-RU" sz="2000" dirty="0">
                <a:solidFill>
                  <a:schemeClr val="tx1"/>
                </a:solidFill>
              </a:rPr>
              <a:t/>
            </a:r>
            <a:br>
              <a:rPr lang="ru-RU" sz="2000" dirty="0">
                <a:solidFill>
                  <a:schemeClr val="tx1"/>
                </a:solidFill>
              </a:rPr>
            </a:br>
            <a:endParaRPr lang="ru-RU" sz="2000" dirty="0">
              <a:solidFill>
                <a:schemeClr val="tx1"/>
              </a:solidFill>
            </a:endParaRPr>
          </a:p>
        </p:txBody>
      </p:sp>
      <p:sp>
        <p:nvSpPr>
          <p:cNvPr id="3" name="Объект 2"/>
          <p:cNvSpPr>
            <a:spLocks noGrp="1"/>
          </p:cNvSpPr>
          <p:nvPr>
            <p:ph sz="half" idx="1"/>
          </p:nvPr>
        </p:nvSpPr>
        <p:spPr>
          <a:xfrm>
            <a:off x="677334" y="2160589"/>
            <a:ext cx="8970758" cy="3880772"/>
          </a:xfrm>
        </p:spPr>
        <p:txBody>
          <a:bodyPr>
            <a:normAutofit/>
          </a:bodyPr>
          <a:lstStyle/>
          <a:p>
            <a:r>
              <a:rPr lang="ru-RU" dirty="0" smtClean="0"/>
              <a:t>•</a:t>
            </a:r>
            <a:r>
              <a:rPr lang="ru-RU" dirty="0"/>
              <a:t>	</a:t>
            </a:r>
            <a:r>
              <a:rPr lang="ru-RU" dirty="0" smtClean="0"/>
              <a:t>требования </a:t>
            </a:r>
            <a:r>
              <a:rPr lang="ru-RU" dirty="0"/>
              <a:t>к массе порций по различным блюдам, а также суммарные объемы блюд по приемам пищи (приложение 9);</a:t>
            </a:r>
          </a:p>
          <a:p>
            <a:r>
              <a:rPr lang="ru-RU" dirty="0"/>
              <a:t>•	суточную потребность в пищевых веществах, энергии, витаминах и минеральных веществах, а также процент распределения потребления пищевых веществ и энергии по приемам пищи в зависимости от времени пребывания в образовательной организации (приложение 10);</a:t>
            </a:r>
          </a:p>
          <a:p>
            <a:r>
              <a:rPr lang="ru-RU" dirty="0"/>
              <a:t>•	количество обязательных приемов пищи в зависимости от режима функционирования организации и режима обучения (приложение 12).</a:t>
            </a:r>
          </a:p>
          <a:p>
            <a:endParaRPr lang="ru-RU" dirty="0"/>
          </a:p>
        </p:txBody>
      </p:sp>
    </p:spTree>
    <p:extLst>
      <p:ext uri="{BB962C8B-B14F-4D97-AF65-F5344CB8AC3E}">
        <p14:creationId xmlns:p14="http://schemas.microsoft.com/office/powerpoint/2010/main" val="2721936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solidFill>
                  <a:schemeClr val="tx1"/>
                </a:solidFill>
              </a:rPr>
              <a:t>КОЛИЧЕСТВО ПРИЕМОВ ПИЩИ В ЗАВИСИМОСТИ ОТ РЕЖИМА</a:t>
            </a:r>
            <a:br>
              <a:rPr lang="ru-RU" sz="2400" dirty="0">
                <a:solidFill>
                  <a:schemeClr val="tx1"/>
                </a:solidFill>
              </a:rPr>
            </a:br>
            <a:r>
              <a:rPr lang="ru-RU" sz="2400" dirty="0">
                <a:solidFill>
                  <a:schemeClr val="tx1"/>
                </a:solidFill>
              </a:rPr>
              <a:t>ФУНКЦИОНИРОВАНИЯ ОРГАНИЗАЦИИ</a:t>
            </a:r>
          </a:p>
        </p:txBody>
      </p:sp>
      <p:sp>
        <p:nvSpPr>
          <p:cNvPr id="3" name="Объект 2"/>
          <p:cNvSpPr>
            <a:spLocks noGrp="1"/>
          </p:cNvSpPr>
          <p:nvPr>
            <p:ph sz="half" idx="1"/>
          </p:nvPr>
        </p:nvSpPr>
        <p:spPr>
          <a:xfrm>
            <a:off x="712503" y="2160589"/>
            <a:ext cx="9252112" cy="3880772"/>
          </a:xfrm>
        </p:spPr>
        <p:txBody>
          <a:bodyPr/>
          <a:lstStyle/>
          <a:p>
            <a:r>
              <a:rPr lang="ru-RU" dirty="0"/>
              <a:t>Организация с дневным пребыванием в период каникул (с 8.30 - 14.30 час) -   завтрак и обед;</a:t>
            </a:r>
          </a:p>
          <a:p>
            <a:r>
              <a:rPr lang="ru-RU" dirty="0"/>
              <a:t>Организация с дневным пребыванием в период каникул (С 8.30 - 18.00 час) - завтрак, обед и полдник;</a:t>
            </a:r>
          </a:p>
          <a:p>
            <a:r>
              <a:rPr lang="ru-RU" dirty="0"/>
              <a:t>Стационарные загородные организации отдыха и оздоровления детей, организации санаторного типа, детские санатории с круглосуточным режимом работы - завтрак (возможен второй завтрак), обед, полдник, ужин, второй ужин;</a:t>
            </a:r>
          </a:p>
          <a:p>
            <a:r>
              <a:rPr lang="ru-RU" dirty="0"/>
              <a:t>Лагеря палаточного типа с круглосуточным режимом работы  - завтрак, обед, полдник, ужин.</a:t>
            </a:r>
          </a:p>
          <a:p>
            <a:endParaRPr lang="ru-RU" dirty="0"/>
          </a:p>
        </p:txBody>
      </p:sp>
    </p:spTree>
    <p:extLst>
      <p:ext uri="{BB962C8B-B14F-4D97-AF65-F5344CB8AC3E}">
        <p14:creationId xmlns:p14="http://schemas.microsoft.com/office/powerpoint/2010/main" val="75049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599"/>
            <a:ext cx="8596668" cy="1535723"/>
          </a:xfrm>
        </p:spPr>
        <p:txBody>
          <a:bodyPr>
            <a:normAutofit/>
          </a:bodyPr>
          <a:lstStyle/>
          <a:p>
            <a:pPr algn="just"/>
            <a:r>
              <a:rPr lang="ru-RU" sz="2400" b="1" dirty="0" smtClean="0">
                <a:solidFill>
                  <a:schemeClr val="tx1"/>
                </a:solidFill>
              </a:rPr>
              <a:t>Организации осуществляющие питание </a:t>
            </a:r>
            <a:r>
              <a:rPr lang="ru-RU" sz="2400" b="1" dirty="0">
                <a:solidFill>
                  <a:schemeClr val="tx1"/>
                </a:solidFill>
              </a:rPr>
              <a:t>детей </a:t>
            </a:r>
            <a:r>
              <a:rPr lang="ru-RU" sz="2400" b="1" dirty="0" smtClean="0">
                <a:solidFill>
                  <a:schemeClr val="tx1"/>
                </a:solidFill>
              </a:rPr>
              <a:t>должны размещать </a:t>
            </a:r>
            <a:r>
              <a:rPr lang="ru-RU" sz="2400" b="1" dirty="0">
                <a:solidFill>
                  <a:schemeClr val="tx1"/>
                </a:solidFill>
              </a:rPr>
              <a:t>в доступных для родителей и детей местах (в обеденном зале, холле, </a:t>
            </a:r>
            <a:r>
              <a:rPr lang="ru-RU" sz="2400" b="1" dirty="0" smtClean="0">
                <a:solidFill>
                  <a:schemeClr val="tx1"/>
                </a:solidFill>
              </a:rPr>
              <a:t>сайте) </a:t>
            </a:r>
            <a:r>
              <a:rPr lang="ru-RU" sz="2400" dirty="0" smtClean="0">
                <a:solidFill>
                  <a:schemeClr val="tx1"/>
                </a:solidFill>
              </a:rPr>
              <a:t>:</a:t>
            </a:r>
            <a:endParaRPr lang="ru-RU" sz="2400" dirty="0">
              <a:solidFill>
                <a:schemeClr val="tx1"/>
              </a:solidFill>
            </a:endParaRPr>
          </a:p>
        </p:txBody>
      </p:sp>
      <p:sp>
        <p:nvSpPr>
          <p:cNvPr id="3" name="Объект 2"/>
          <p:cNvSpPr>
            <a:spLocks noGrp="1"/>
          </p:cNvSpPr>
          <p:nvPr>
            <p:ph sz="half" idx="1"/>
          </p:nvPr>
        </p:nvSpPr>
        <p:spPr>
          <a:xfrm>
            <a:off x="820616" y="2148865"/>
            <a:ext cx="5275384" cy="3880772"/>
          </a:xfrm>
        </p:spPr>
        <p:txBody>
          <a:bodyPr>
            <a:normAutofit/>
          </a:bodyPr>
          <a:lstStyle/>
          <a:p>
            <a:r>
              <a:rPr lang="ru-RU" sz="2400" dirty="0" smtClean="0"/>
              <a:t>Ежедневное меню основного (организованного) питания на сутки для всех возрастных групп с </a:t>
            </a:r>
            <a:r>
              <a:rPr lang="ru-RU" sz="2400" dirty="0"/>
              <a:t>указанием </a:t>
            </a:r>
            <a:r>
              <a:rPr lang="ru-RU" sz="2400" dirty="0" smtClean="0"/>
              <a:t>наименования </a:t>
            </a:r>
            <a:r>
              <a:rPr lang="ru-RU" sz="2400" dirty="0"/>
              <a:t>приема пищи, наименования блюда, массы порции, калорийности порции</a:t>
            </a:r>
            <a:r>
              <a:rPr lang="ru-RU" sz="2400" dirty="0" smtClean="0"/>
              <a:t>;</a:t>
            </a:r>
          </a:p>
          <a:p>
            <a:r>
              <a:rPr lang="ru-RU" sz="2400" dirty="0" smtClean="0"/>
              <a:t>рекомендации </a:t>
            </a:r>
            <a:r>
              <a:rPr lang="ru-RU" sz="2400" dirty="0"/>
              <a:t>по организации здорового питания детей</a:t>
            </a:r>
          </a:p>
          <a:p>
            <a:endParaRPr lang="ru-RU" sz="2400" dirty="0"/>
          </a:p>
          <a:p>
            <a:endParaRPr lang="ru-RU" dirty="0"/>
          </a:p>
        </p:txBody>
      </p:sp>
      <p:pic>
        <p:nvPicPr>
          <p:cNvPr id="5" name="Рисунок 4"/>
          <p:cNvPicPr>
            <a:picLocks noChangeAspect="1"/>
          </p:cNvPicPr>
          <p:nvPr/>
        </p:nvPicPr>
        <p:blipFill>
          <a:blip r:embed="rId2"/>
          <a:stretch>
            <a:fillRect/>
          </a:stretch>
        </p:blipFill>
        <p:spPr>
          <a:xfrm>
            <a:off x="6153288" y="2496675"/>
            <a:ext cx="3566469" cy="2450804"/>
          </a:xfrm>
          <a:prstGeom prst="rect">
            <a:avLst/>
          </a:prstGeom>
        </p:spPr>
      </p:pic>
    </p:spTree>
    <p:extLst>
      <p:ext uri="{BB962C8B-B14F-4D97-AF65-F5344CB8AC3E}">
        <p14:creationId xmlns:p14="http://schemas.microsoft.com/office/powerpoint/2010/main" val="1091413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0"/>
            <a:ext cx="97544" cy="3883489"/>
          </a:xfrm>
          <a:prstGeom prst="rect">
            <a:avLst/>
          </a:prstGeom>
        </p:spPr>
      </p:pic>
      <p:sp>
        <p:nvSpPr>
          <p:cNvPr id="2" name="Заголовок 1"/>
          <p:cNvSpPr>
            <a:spLocks noGrp="1"/>
          </p:cNvSpPr>
          <p:nvPr>
            <p:ph type="title"/>
          </p:nvPr>
        </p:nvSpPr>
        <p:spPr/>
        <p:txBody>
          <a:bodyPr/>
          <a:lstStyle/>
          <a:p>
            <a:pPr algn="just"/>
            <a:r>
              <a:rPr lang="ru-RU" dirty="0">
                <a:solidFill>
                  <a:schemeClr val="tx1"/>
                </a:solidFill>
              </a:rPr>
              <a:t>Особенности питания детей  в ЛОУ</a:t>
            </a:r>
          </a:p>
        </p:txBody>
      </p:sp>
      <p:sp>
        <p:nvSpPr>
          <p:cNvPr id="3" name="Объект 2"/>
          <p:cNvSpPr>
            <a:spLocks noGrp="1"/>
          </p:cNvSpPr>
          <p:nvPr>
            <p:ph sz="half" idx="1"/>
          </p:nvPr>
        </p:nvSpPr>
        <p:spPr>
          <a:xfrm>
            <a:off x="677334" y="1184031"/>
            <a:ext cx="8630789" cy="5005754"/>
          </a:xfrm>
        </p:spPr>
        <p:txBody>
          <a:bodyPr>
            <a:normAutofit lnSpcReduction="10000"/>
          </a:bodyPr>
          <a:lstStyle/>
          <a:p>
            <a:pPr algn="just"/>
            <a:r>
              <a:rPr lang="ru-RU" dirty="0"/>
              <a:t>При организации питания детей </a:t>
            </a:r>
            <a:r>
              <a:rPr lang="ru-RU" dirty="0" smtClean="0"/>
              <a:t> организации </a:t>
            </a:r>
            <a:r>
              <a:rPr lang="ru-RU" dirty="0"/>
              <a:t>отдыха детей и их оздоровления обязаны:</a:t>
            </a:r>
          </a:p>
          <a:p>
            <a:pPr algn="just"/>
            <a:r>
              <a:rPr lang="ru-RU" dirty="0"/>
              <a:t>учитывать представляемые по инициативе родителей (законных представителей) сведения о состоянии здоровья ребенка, в том числе об установлении, изменении, уточнении и (или) о снятии диагноза заболевания либо об изменении иных сведений о состоянии его здоровья;</a:t>
            </a:r>
          </a:p>
          <a:p>
            <a:pPr algn="just"/>
            <a:r>
              <a:rPr lang="ru-RU" dirty="0"/>
              <a:t>размещать на своих официальных сайтах в информационно-телекоммуникационной сети "Интернет" информацию об условиях организации питания детей, в том числе ежедневное меню;</a:t>
            </a:r>
          </a:p>
          <a:p>
            <a:pPr algn="just"/>
            <a:r>
              <a:rPr lang="ru-RU" dirty="0"/>
              <a:t>соблюдать нормы обеспечения питанием </a:t>
            </a:r>
            <a:r>
              <a:rPr lang="ru-RU" dirty="0" smtClean="0"/>
              <a:t>детей, </a:t>
            </a:r>
            <a:r>
              <a:rPr lang="ru-RU" dirty="0"/>
              <a:t>а также санитарно-эпидемиологические требования к организации питания </a:t>
            </a:r>
            <a:r>
              <a:rPr lang="ru-RU" dirty="0" smtClean="0"/>
              <a:t>детей, </a:t>
            </a:r>
            <a:r>
              <a:rPr lang="ru-RU" dirty="0"/>
              <a:t>к поставляемым пищевым продуктам для питания детей, их хранению</a:t>
            </a:r>
            <a:r>
              <a:rPr lang="ru-RU" dirty="0" smtClean="0"/>
              <a:t>.</a:t>
            </a:r>
          </a:p>
          <a:p>
            <a:pPr algn="just"/>
            <a:r>
              <a:rPr lang="ru-RU" dirty="0"/>
              <a:t>На период летнего отдыха и оздоровления (до 90 дней), в выходные, праздничные и каникулярные дни, при повышенной физической нагрузке (спортивные соревнования, слеты, сборы и тому подобное) нормы питания, включая калорийность суточного рациона, должны быть увеличены не менее чем на 10,0% в день на каждого человека.</a:t>
            </a:r>
          </a:p>
          <a:p>
            <a:pPr algn="just"/>
            <a:endParaRPr lang="ru-RU" dirty="0" smtClean="0"/>
          </a:p>
          <a:p>
            <a:pPr algn="just"/>
            <a:endParaRPr lang="ru-RU" dirty="0"/>
          </a:p>
          <a:p>
            <a:endParaRPr lang="ru-RU" dirty="0"/>
          </a:p>
        </p:txBody>
      </p:sp>
    </p:spTree>
    <p:extLst>
      <p:ext uri="{BB962C8B-B14F-4D97-AF65-F5344CB8AC3E}">
        <p14:creationId xmlns:p14="http://schemas.microsoft.com/office/powerpoint/2010/main" val="3978454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1631" y="433755"/>
            <a:ext cx="9719732" cy="890953"/>
          </a:xfrm>
        </p:spPr>
        <p:txBody>
          <a:bodyPr>
            <a:noAutofit/>
          </a:bodyPr>
          <a:lstStyle/>
          <a:p>
            <a:pPr algn="ct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Требования </a:t>
            </a:r>
            <a:r>
              <a:rPr lang="ru-RU" sz="2800" b="1" dirty="0">
                <a:solidFill>
                  <a:schemeClr val="accent2">
                    <a:lumMod val="50000"/>
                  </a:schemeClr>
                </a:solidFill>
                <a:latin typeface="Times New Roman" panose="02020603050405020304" pitchFamily="18" charset="0"/>
                <a:cs typeface="Times New Roman" panose="02020603050405020304" pitchFamily="18" charset="0"/>
              </a:rPr>
              <a:t>к санитарно-техническому </a:t>
            </a:r>
            <a:r>
              <a:rPr lang="ru-RU" sz="2800" b="1" dirty="0" smtClean="0">
                <a:solidFill>
                  <a:schemeClr val="accent2">
                    <a:lumMod val="50000"/>
                  </a:schemeClr>
                </a:solidFill>
                <a:latin typeface="Times New Roman" panose="02020603050405020304" pitchFamily="18" charset="0"/>
                <a:cs typeface="Times New Roman" panose="02020603050405020304" pitchFamily="18" charset="0"/>
              </a:rPr>
              <a:t>оборудованию столовых</a:t>
            </a:r>
            <a:r>
              <a:rPr lang="ru-RU" sz="2800" dirty="0">
                <a:latin typeface="Times New Roman" panose="02020603050405020304" pitchFamily="18" charset="0"/>
                <a:cs typeface="Times New Roman" panose="02020603050405020304" pitchFamily="18" charset="0"/>
              </a:rPr>
              <a:t/>
            </a:r>
            <a:br>
              <a:rPr lang="ru-RU" sz="2800" dirty="0">
                <a:latin typeface="Times New Roman" panose="02020603050405020304" pitchFamily="18" charset="0"/>
                <a:cs typeface="Times New Roman" panose="02020603050405020304" pitchFamily="18" charset="0"/>
              </a:rPr>
            </a:br>
            <a:endParaRPr lang="ru-RU" sz="2800" dirty="0"/>
          </a:p>
        </p:txBody>
      </p:sp>
      <p:sp>
        <p:nvSpPr>
          <p:cNvPr id="3" name="Объект 2"/>
          <p:cNvSpPr>
            <a:spLocks noGrp="1"/>
          </p:cNvSpPr>
          <p:nvPr>
            <p:ph sz="half" idx="1"/>
          </p:nvPr>
        </p:nvSpPr>
        <p:spPr>
          <a:xfrm>
            <a:off x="677334" y="1547446"/>
            <a:ext cx="4820789" cy="4888523"/>
          </a:xfrm>
        </p:spPr>
        <p:txBody>
          <a:bodyPr>
            <a:noAutofit/>
          </a:bodyPr>
          <a:lstStyle/>
          <a:p>
            <a:r>
              <a:rPr lang="ru-RU" sz="1600" b="1" dirty="0" smtClean="0">
                <a:solidFill>
                  <a:schemeClr val="tx1"/>
                </a:solidFill>
                <a:latin typeface="Times New Roman" panose="02020603050405020304" pitchFamily="18" charset="0"/>
                <a:cs typeface="Times New Roman" panose="02020603050405020304" pitchFamily="18" charset="0"/>
              </a:rPr>
              <a:t>В здании столовой обеспечиваются условия для мытья рук детей около обеденного зала. В ЛДП устанавливают </a:t>
            </a:r>
            <a:r>
              <a:rPr lang="ru-RU" sz="1600" b="1" dirty="0">
                <a:solidFill>
                  <a:schemeClr val="tx1"/>
                </a:solidFill>
                <a:latin typeface="Times New Roman" panose="02020603050405020304" pitchFamily="18" charset="0"/>
                <a:cs typeface="Times New Roman" panose="02020603050405020304" pitchFamily="18" charset="0"/>
              </a:rPr>
              <a:t>умывальники из расчета 1 кран на 20 посадочных </a:t>
            </a:r>
            <a:r>
              <a:rPr lang="ru-RU" sz="1600" b="1" dirty="0" smtClean="0">
                <a:solidFill>
                  <a:schemeClr val="tx1"/>
                </a:solidFill>
                <a:latin typeface="Times New Roman" panose="02020603050405020304" pitchFamily="18" charset="0"/>
                <a:cs typeface="Times New Roman" panose="02020603050405020304" pitchFamily="18" charset="0"/>
              </a:rPr>
              <a:t>мест, в стационарных лагерях 1 кран на 25 посадочных мест, в палаточных лагерях 1 умывальник на 8-10 человек</a:t>
            </a:r>
          </a:p>
          <a:p>
            <a:r>
              <a:rPr lang="ru-RU" sz="1600" b="1" dirty="0" smtClean="0">
                <a:solidFill>
                  <a:schemeClr val="tx1"/>
                </a:solidFill>
                <a:latin typeface="Times New Roman" panose="02020603050405020304" pitchFamily="18" charset="0"/>
                <a:cs typeface="Times New Roman" panose="02020603050405020304" pitchFamily="18" charset="0"/>
              </a:rPr>
              <a:t>Рядом </a:t>
            </a:r>
            <a:r>
              <a:rPr lang="ru-RU" sz="1600" b="1" dirty="0">
                <a:solidFill>
                  <a:schemeClr val="tx1"/>
                </a:solidFill>
                <a:latin typeface="Times New Roman" panose="02020603050405020304" pitchFamily="18" charset="0"/>
                <a:cs typeface="Times New Roman" panose="02020603050405020304" pitchFamily="18" charset="0"/>
              </a:rPr>
              <a:t>с умывальниками следует предусмотреть установку </a:t>
            </a:r>
            <a:r>
              <a:rPr lang="ru-RU" sz="1600" b="1" dirty="0" err="1" smtClean="0">
                <a:solidFill>
                  <a:schemeClr val="tx1"/>
                </a:solidFill>
                <a:latin typeface="Times New Roman" panose="02020603050405020304" pitchFamily="18" charset="0"/>
                <a:cs typeface="Times New Roman" panose="02020603050405020304" pitchFamily="18" charset="0"/>
              </a:rPr>
              <a:t>электрополотенец</a:t>
            </a:r>
            <a:r>
              <a:rPr lang="ru-RU" sz="1600" b="1" dirty="0" smtClean="0">
                <a:solidFill>
                  <a:schemeClr val="tx1"/>
                </a:solidFill>
                <a:latin typeface="Times New Roman" panose="02020603050405020304" pitchFamily="18" charset="0"/>
                <a:cs typeface="Times New Roman" panose="02020603050405020304" pitchFamily="18" charset="0"/>
              </a:rPr>
              <a:t> </a:t>
            </a:r>
            <a:r>
              <a:rPr lang="ru-RU" sz="1600" b="1" dirty="0">
                <a:solidFill>
                  <a:schemeClr val="tx1"/>
                </a:solidFill>
                <a:latin typeface="Times New Roman" panose="02020603050405020304" pitchFamily="18" charset="0"/>
                <a:cs typeface="Times New Roman" panose="02020603050405020304" pitchFamily="18" charset="0"/>
              </a:rPr>
              <a:t>(не менее 2-х) и (или) одноразовые </a:t>
            </a:r>
            <a:r>
              <a:rPr lang="ru-RU" sz="1600" b="1" dirty="0" smtClean="0">
                <a:solidFill>
                  <a:schemeClr val="tx1"/>
                </a:solidFill>
                <a:latin typeface="Times New Roman" panose="02020603050405020304" pitchFamily="18" charset="0"/>
                <a:cs typeface="Times New Roman" panose="02020603050405020304" pitchFamily="18" charset="0"/>
              </a:rPr>
              <a:t>полотенца, в стационарных лагерях допускается использование бумажных полотенец для вытирания рук</a:t>
            </a:r>
          </a:p>
          <a:p>
            <a:r>
              <a:rPr lang="ru-RU" sz="1600" b="1" dirty="0">
                <a:solidFill>
                  <a:schemeClr val="tx1"/>
                </a:solidFill>
                <a:latin typeface="Times New Roman" panose="02020603050405020304" pitchFamily="18" charset="0"/>
                <a:cs typeface="Times New Roman" panose="02020603050405020304" pitchFamily="18" charset="0"/>
              </a:rPr>
              <a:t>Обеденные залы должны быть оборудованы столовой </a:t>
            </a:r>
            <a:r>
              <a:rPr lang="ru-RU" sz="1600" b="1" dirty="0" smtClean="0">
                <a:solidFill>
                  <a:schemeClr val="tx1"/>
                </a:solidFill>
                <a:latin typeface="Times New Roman" panose="02020603050405020304" pitchFamily="18" charset="0"/>
                <a:cs typeface="Times New Roman" panose="02020603050405020304" pitchFamily="18" charset="0"/>
              </a:rPr>
              <a:t>мебелью, количество посадочных мест рекомендуется рассчитывать на одновременное обслуживание всех детей (в одну смену)</a:t>
            </a:r>
          </a:p>
          <a:p>
            <a:pPr marL="0" indent="0">
              <a:buNone/>
            </a:pPr>
            <a:r>
              <a:rPr lang="ru-RU" sz="2000" b="1" dirty="0">
                <a:latin typeface="Times New Roman" panose="02020603050405020304" pitchFamily="18" charset="0"/>
                <a:cs typeface="Times New Roman" panose="02020603050405020304" pitchFamily="18" charset="0"/>
              </a:rPr>
              <a:t/>
            </a:r>
            <a:br>
              <a:rPr lang="ru-RU" sz="2000" b="1" dirty="0">
                <a:latin typeface="Times New Roman" panose="02020603050405020304" pitchFamily="18" charset="0"/>
                <a:cs typeface="Times New Roman" panose="02020603050405020304" pitchFamily="18" charset="0"/>
              </a:rPr>
            </a:br>
            <a:endParaRPr lang="ru-RU" sz="2000" b="1" dirty="0"/>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5663" y="1547446"/>
            <a:ext cx="4243754" cy="2442026"/>
          </a:xfrm>
          <a:prstGeom prst="rect">
            <a:avLst/>
          </a:prstGeom>
          <a:ln>
            <a:noFill/>
          </a:ln>
          <a:effectLst>
            <a:softEdge rad="112500"/>
          </a:effectLst>
        </p:spPr>
      </p:pic>
      <p:pic>
        <p:nvPicPr>
          <p:cNvPr id="8" name="Объект 3"/>
          <p:cNvPicPr>
            <a:picLocks noGrp="1" noChangeAspect="1"/>
          </p:cNvPicPr>
          <p:nvPr>
            <p:ph sz="half" idx="2"/>
          </p:nvPr>
        </p:nvPicPr>
        <p:blipFill>
          <a:blip r:embed="rId3"/>
          <a:stretch>
            <a:fillRect/>
          </a:stretch>
        </p:blipFill>
        <p:spPr>
          <a:xfrm>
            <a:off x="6025664" y="4092328"/>
            <a:ext cx="4243754" cy="2600576"/>
          </a:xfrm>
          <a:prstGeom prst="rect">
            <a:avLst/>
          </a:prstGeom>
          <a:ln>
            <a:noFill/>
          </a:ln>
          <a:effectLst>
            <a:softEdge rad="112500"/>
          </a:effectLst>
        </p:spPr>
      </p:pic>
    </p:spTree>
    <p:extLst>
      <p:ext uri="{BB962C8B-B14F-4D97-AF65-F5344CB8AC3E}">
        <p14:creationId xmlns:p14="http://schemas.microsoft.com/office/powerpoint/2010/main" val="2744496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1539</TotalTime>
  <Words>2095</Words>
  <Application>Microsoft Office PowerPoint</Application>
  <PresentationFormat>Широкоэкранный</PresentationFormat>
  <Paragraphs>129</Paragraphs>
  <Slides>20</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Calibri</vt:lpstr>
      <vt:lpstr>Times New Roman</vt:lpstr>
      <vt:lpstr>Trebuchet MS</vt:lpstr>
      <vt:lpstr>Wingdings 3</vt:lpstr>
      <vt:lpstr>Грань</vt:lpstr>
      <vt:lpstr>Санитарно-эпидемиологические требования к организации питания детей, профилактика  нарушений.</vt:lpstr>
      <vt:lpstr>СанПиН 2.3/2.4.3590-20 «Санитарно-эпидемиологические требования к организации общественного питания населения</vt:lpstr>
      <vt:lpstr>Требований к организации питания детей  гл. VIII СанПиН 2.3/2.4.3590-20</vt:lpstr>
      <vt:lpstr>Требования к основному меню. </vt:lpstr>
      <vt:lpstr>В целях соблюдения сбалансированности, питательности и полезности детского рациона в приложениях к СанПиН 2.3/2.4.3590-20 установлены нормы питания: </vt:lpstr>
      <vt:lpstr>КОЛИЧЕСТВО ПРИЕМОВ ПИЩИ В ЗАВИСИМОСТИ ОТ РЕЖИМА ФУНКЦИОНИРОВАНИЯ ОРГАНИЗАЦИИ</vt:lpstr>
      <vt:lpstr>Организации осуществляющие питание детей должны размещать в доступных для родителей и детей местах (в обеденном зале, холле, сайте) :</vt:lpstr>
      <vt:lpstr>Особенности питания детей  в ЛОУ</vt:lpstr>
      <vt:lpstr>Требования к санитарно-техническому оборудованию столовых </vt:lpstr>
      <vt:lpstr>Требования к санитарно-техническому обеспечению пищеблоков </vt:lpstr>
      <vt:lpstr>Типичные нарушения, выявляемые по санитарно-техническому обеспечению пищеблоков</vt:lpstr>
      <vt:lpstr>Требования к производственному оборудованию, инвентарю, посуде</vt:lpstr>
      <vt:lpstr>Типичные нарушения требований  к производственному оборудованию, инвентарю, посуде </vt:lpstr>
      <vt:lpstr>Требования к условиям и технологии изготовления кулинарной продукции, типичные нарушения</vt:lpstr>
      <vt:lpstr>Требования к приему пищевых продуктов и продовольственного сырья, типичные нарушения</vt:lpstr>
      <vt:lpstr>Питьевой режим в оздоровительном учреждении может быть организован в следующих формах: </vt:lpstr>
      <vt:lpstr>Организация питьевого режима </vt:lpstr>
      <vt:lpstr>Санитарно-эпидемиологические требования, направленные на предупреждение распространения COVID-19 в Организациях  (СП 3.1/2.4.3598-20) </vt:lpstr>
      <vt:lpstr>Санитарно-эпидемиологические требования, направленные на предупреждение распространения COVID-19 в Организациях  (СП 3.1/2.4.3598-20) </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Татьяна В. Волынкина</dc:creator>
  <cp:lastModifiedBy>Людмила Ю. Кожевникова</cp:lastModifiedBy>
  <cp:revision>423</cp:revision>
  <cp:lastPrinted>2023-05-23T07:46:44Z</cp:lastPrinted>
  <dcterms:created xsi:type="dcterms:W3CDTF">2020-04-13T01:42:34Z</dcterms:created>
  <dcterms:modified xsi:type="dcterms:W3CDTF">2023-05-23T07:55:01Z</dcterms:modified>
</cp:coreProperties>
</file>