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59" r:id="rId4"/>
    <p:sldId id="264" r:id="rId5"/>
    <p:sldId id="269" r:id="rId6"/>
    <p:sldId id="285" r:id="rId7"/>
    <p:sldId id="289" r:id="rId8"/>
    <p:sldId id="275" r:id="rId9"/>
    <p:sldId id="287" r:id="rId10"/>
    <p:sldId id="271" r:id="rId11"/>
    <p:sldId id="288" r:id="rId12"/>
    <p:sldId id="276" r:id="rId13"/>
    <p:sldId id="277" r:id="rId14"/>
    <p:sldId id="263" r:id="rId15"/>
    <p:sldId id="282" r:id="rId16"/>
    <p:sldId id="278" r:id="rId17"/>
    <p:sldId id="279" r:id="rId18"/>
    <p:sldId id="291" r:id="rId19"/>
    <p:sldId id="302" r:id="rId20"/>
    <p:sldId id="476" r:id="rId21"/>
    <p:sldId id="462" r:id="rId22"/>
    <p:sldId id="463" r:id="rId23"/>
    <p:sldId id="304" r:id="rId24"/>
    <p:sldId id="2145704152" r:id="rId25"/>
    <p:sldId id="267" r:id="rId26"/>
    <p:sldId id="295" r:id="rId27"/>
    <p:sldId id="477" r:id="rId28"/>
    <p:sldId id="614" r:id="rId29"/>
    <p:sldId id="630" r:id="rId30"/>
    <p:sldId id="613" r:id="rId31"/>
    <p:sldId id="631" r:id="rId32"/>
    <p:sldId id="61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2" autoAdjust="0"/>
  </p:normalViewPr>
  <p:slideViewPr>
    <p:cSldViewPr>
      <p:cViewPr varScale="1">
        <p:scale>
          <a:sx n="100" d="100"/>
          <a:sy n="100" d="100"/>
        </p:scale>
        <p:origin x="894" y="45"/>
      </p:cViewPr>
      <p:guideLst>
        <p:guide orient="horz" pos="4320"/>
        <p:guide pos="2880"/>
      </p:guideLst>
    </p:cSldViewPr>
  </p:slideViewPr>
  <p:outlineViewPr>
    <p:cViewPr>
      <p:scale>
        <a:sx n="33" d="100"/>
        <a:sy n="33" d="100"/>
      </p:scale>
      <p:origin x="168" y="1344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C28107-21A9-4B1D-8C4A-9BD382895B64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98083E-FC53-40B3-851F-EABB58303EBA}">
      <dgm:prSet phldrT="[Текст]" custT="1"/>
      <dgm:spPr/>
      <dgm:t>
        <a:bodyPr/>
        <a:lstStyle/>
        <a:p>
          <a:r>
            <a:rPr lang="ru-RU" sz="2000" b="1" dirty="0"/>
            <a:t>Организованный коллектив </a:t>
          </a:r>
        </a:p>
      </dgm:t>
    </dgm:pt>
    <dgm:pt modelId="{08DFA9AF-26C1-489F-96C8-B359C7245673}" type="parTrans" cxnId="{33692F24-2CBE-420C-B1B7-841C63410520}">
      <dgm:prSet/>
      <dgm:spPr/>
      <dgm:t>
        <a:bodyPr/>
        <a:lstStyle/>
        <a:p>
          <a:endParaRPr lang="ru-RU" sz="2000" b="1"/>
        </a:p>
      </dgm:t>
    </dgm:pt>
    <dgm:pt modelId="{AB09DAE9-A2CE-4FC4-85DB-DDDBC96AD2CF}" type="sibTrans" cxnId="{33692F24-2CBE-420C-B1B7-841C63410520}">
      <dgm:prSet/>
      <dgm:spPr/>
      <dgm:t>
        <a:bodyPr/>
        <a:lstStyle/>
        <a:p>
          <a:endParaRPr lang="ru-RU" sz="2000" b="1"/>
        </a:p>
      </dgm:t>
    </dgm:pt>
    <dgm:pt modelId="{36565C09-C06E-41E6-AB33-015685F76EFB}">
      <dgm:prSet phldrT="[Текст]" custT="1"/>
      <dgm:spPr/>
      <dgm:t>
        <a:bodyPr/>
        <a:lstStyle/>
        <a:p>
          <a:r>
            <a:rPr lang="ru-RU" sz="2000" b="1" dirty="0"/>
            <a:t>Централизованное питание </a:t>
          </a:r>
        </a:p>
      </dgm:t>
    </dgm:pt>
    <dgm:pt modelId="{D801FBDB-3B6C-498A-8AC3-43A7363A77BC}" type="parTrans" cxnId="{7995C536-9F3E-4728-AF18-E46DD28ED6A2}">
      <dgm:prSet/>
      <dgm:spPr/>
      <dgm:t>
        <a:bodyPr/>
        <a:lstStyle/>
        <a:p>
          <a:endParaRPr lang="ru-RU" sz="2000" b="1"/>
        </a:p>
      </dgm:t>
    </dgm:pt>
    <dgm:pt modelId="{4588F8E9-C519-44CC-9CC4-07379D656918}" type="sibTrans" cxnId="{7995C536-9F3E-4728-AF18-E46DD28ED6A2}">
      <dgm:prSet/>
      <dgm:spPr/>
      <dgm:t>
        <a:bodyPr/>
        <a:lstStyle/>
        <a:p>
          <a:endParaRPr lang="ru-RU" sz="2000" b="1"/>
        </a:p>
      </dgm:t>
    </dgm:pt>
    <dgm:pt modelId="{D8C69BA4-A25E-45CC-B10E-2B498F9C12FA}">
      <dgm:prSet phldrT="[Текст]" custT="1"/>
      <dgm:spPr/>
      <dgm:t>
        <a:bodyPr/>
        <a:lstStyle/>
        <a:p>
          <a:r>
            <a:rPr lang="ru-RU" sz="2000" b="1" dirty="0"/>
            <a:t>Жаркий период года </a:t>
          </a:r>
        </a:p>
      </dgm:t>
    </dgm:pt>
    <dgm:pt modelId="{4251338B-27FD-4318-A5DE-EF51AE92CE30}" type="parTrans" cxnId="{C57F1AFF-40C3-4889-AE12-4CD1FA96EC19}">
      <dgm:prSet/>
      <dgm:spPr/>
      <dgm:t>
        <a:bodyPr/>
        <a:lstStyle/>
        <a:p>
          <a:endParaRPr lang="ru-RU" sz="2000" b="1"/>
        </a:p>
      </dgm:t>
    </dgm:pt>
    <dgm:pt modelId="{69ACD971-D9AB-426F-A85D-03BB69F55176}" type="sibTrans" cxnId="{C57F1AFF-40C3-4889-AE12-4CD1FA96EC19}">
      <dgm:prSet/>
      <dgm:spPr/>
      <dgm:t>
        <a:bodyPr/>
        <a:lstStyle/>
        <a:p>
          <a:endParaRPr lang="ru-RU" sz="2000" b="1"/>
        </a:p>
      </dgm:t>
    </dgm:pt>
    <dgm:pt modelId="{37F155F7-B432-4AB1-ADD6-5EC11E0D1B71}">
      <dgm:prSet custT="1"/>
      <dgm:spPr/>
      <dgm:t>
        <a:bodyPr/>
        <a:lstStyle/>
        <a:p>
          <a:r>
            <a:rPr lang="ru-RU" sz="2000" b="1" dirty="0"/>
            <a:t>Пренебрежение детей соблюдению правил личной гигиены  </a:t>
          </a:r>
        </a:p>
      </dgm:t>
    </dgm:pt>
    <dgm:pt modelId="{6599B1B5-B896-48C7-8676-1A062855C1C9}" type="parTrans" cxnId="{BA49C4B5-B147-47B1-8A07-EBDBA1AE4062}">
      <dgm:prSet/>
      <dgm:spPr/>
      <dgm:t>
        <a:bodyPr/>
        <a:lstStyle/>
        <a:p>
          <a:endParaRPr lang="ru-RU" sz="2000" b="1"/>
        </a:p>
      </dgm:t>
    </dgm:pt>
    <dgm:pt modelId="{6F8957F7-3E43-4F3F-B1CC-EAE57AA3494A}" type="sibTrans" cxnId="{BA49C4B5-B147-47B1-8A07-EBDBA1AE4062}">
      <dgm:prSet/>
      <dgm:spPr/>
      <dgm:t>
        <a:bodyPr/>
        <a:lstStyle/>
        <a:p>
          <a:endParaRPr lang="ru-RU" sz="2000" b="1"/>
        </a:p>
      </dgm:t>
    </dgm:pt>
    <dgm:pt modelId="{AB3066E7-F39F-4142-AF78-DC2BD2B3837A}">
      <dgm:prSet custT="1"/>
      <dgm:spPr/>
      <dgm:t>
        <a:bodyPr/>
        <a:lstStyle/>
        <a:p>
          <a:r>
            <a:rPr lang="ru-RU" sz="2000" b="1" dirty="0"/>
            <a:t>Тесный и длительный контакт между детьми </a:t>
          </a:r>
        </a:p>
      </dgm:t>
    </dgm:pt>
    <dgm:pt modelId="{06F2C9F0-E1FE-41DE-951D-1686872FC789}" type="parTrans" cxnId="{46301C00-BEBF-4409-BB77-8E7689CA69EB}">
      <dgm:prSet/>
      <dgm:spPr/>
      <dgm:t>
        <a:bodyPr/>
        <a:lstStyle/>
        <a:p>
          <a:endParaRPr lang="ru-RU" sz="2000" b="1"/>
        </a:p>
      </dgm:t>
    </dgm:pt>
    <dgm:pt modelId="{5F2DE892-3397-4CDE-8C7F-6A979DD3468C}" type="sibTrans" cxnId="{46301C00-BEBF-4409-BB77-8E7689CA69EB}">
      <dgm:prSet/>
      <dgm:spPr/>
      <dgm:t>
        <a:bodyPr/>
        <a:lstStyle/>
        <a:p>
          <a:endParaRPr lang="ru-RU" sz="2000" b="1"/>
        </a:p>
      </dgm:t>
    </dgm:pt>
    <dgm:pt modelId="{2C6E2D46-68C8-45F9-8273-15AA49417168}">
      <dgm:prSet custT="1"/>
      <dgm:spPr/>
      <dgm:t>
        <a:bodyPr/>
        <a:lstStyle/>
        <a:p>
          <a:r>
            <a:rPr lang="ru-RU" sz="2000" b="1" dirty="0"/>
            <a:t>Децентрализованное водоснабжение и канализация</a:t>
          </a:r>
        </a:p>
      </dgm:t>
    </dgm:pt>
    <dgm:pt modelId="{F7CEEB3C-088E-4140-9142-9F9C079455A5}" type="parTrans" cxnId="{B06B64E3-1551-4D1F-A73D-DC759D716CBA}">
      <dgm:prSet/>
      <dgm:spPr/>
      <dgm:t>
        <a:bodyPr/>
        <a:lstStyle/>
        <a:p>
          <a:endParaRPr lang="ru-RU" sz="2000" b="1"/>
        </a:p>
      </dgm:t>
    </dgm:pt>
    <dgm:pt modelId="{820E6C1B-3582-4C00-9117-55620277D4A2}" type="sibTrans" cxnId="{B06B64E3-1551-4D1F-A73D-DC759D716CBA}">
      <dgm:prSet/>
      <dgm:spPr/>
      <dgm:t>
        <a:bodyPr/>
        <a:lstStyle/>
        <a:p>
          <a:endParaRPr lang="ru-RU" sz="2000" b="1"/>
        </a:p>
      </dgm:t>
    </dgm:pt>
    <dgm:pt modelId="{4FEE4191-E6C4-4219-AB6C-45C169A2B3CD}" type="pres">
      <dgm:prSet presAssocID="{F9C28107-21A9-4B1D-8C4A-9BD382895B64}" presName="linear" presStyleCnt="0">
        <dgm:presLayoutVars>
          <dgm:dir/>
          <dgm:animLvl val="lvl"/>
          <dgm:resizeHandles val="exact"/>
        </dgm:presLayoutVars>
      </dgm:prSet>
      <dgm:spPr/>
    </dgm:pt>
    <dgm:pt modelId="{016A34E3-1FCB-4A24-ACB3-3B35EE5049CA}" type="pres">
      <dgm:prSet presAssocID="{B198083E-FC53-40B3-851F-EABB58303EBA}" presName="parentLin" presStyleCnt="0"/>
      <dgm:spPr/>
    </dgm:pt>
    <dgm:pt modelId="{9995239C-41E3-4E7D-9085-704FF9DD30D9}" type="pres">
      <dgm:prSet presAssocID="{B198083E-FC53-40B3-851F-EABB58303EBA}" presName="parentLeftMargin" presStyleLbl="node1" presStyleIdx="0" presStyleCnt="6"/>
      <dgm:spPr/>
    </dgm:pt>
    <dgm:pt modelId="{29109C12-65D4-4FF5-A4BB-28D0CA654AFB}" type="pres">
      <dgm:prSet presAssocID="{B198083E-FC53-40B3-851F-EABB58303EBA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A3EBD976-9B51-433E-9010-8E5007B2692E}" type="pres">
      <dgm:prSet presAssocID="{B198083E-FC53-40B3-851F-EABB58303EBA}" presName="negativeSpace" presStyleCnt="0"/>
      <dgm:spPr/>
    </dgm:pt>
    <dgm:pt modelId="{9202CDA3-FD9E-4167-93D7-24D4F3532731}" type="pres">
      <dgm:prSet presAssocID="{B198083E-FC53-40B3-851F-EABB58303EBA}" presName="childText" presStyleLbl="conFgAcc1" presStyleIdx="0" presStyleCnt="6">
        <dgm:presLayoutVars>
          <dgm:bulletEnabled val="1"/>
        </dgm:presLayoutVars>
      </dgm:prSet>
      <dgm:spPr/>
    </dgm:pt>
    <dgm:pt modelId="{EF916E3B-90AA-4385-91E5-83801111CFC0}" type="pres">
      <dgm:prSet presAssocID="{AB09DAE9-A2CE-4FC4-85DB-DDDBC96AD2CF}" presName="spaceBetweenRectangles" presStyleCnt="0"/>
      <dgm:spPr/>
    </dgm:pt>
    <dgm:pt modelId="{7BCEF2D1-3D20-4444-80BE-DFFAA380B8CD}" type="pres">
      <dgm:prSet presAssocID="{AB3066E7-F39F-4142-AF78-DC2BD2B3837A}" presName="parentLin" presStyleCnt="0"/>
      <dgm:spPr/>
    </dgm:pt>
    <dgm:pt modelId="{08A8E88E-3CE4-4AFB-BF3E-412EF26ECD8C}" type="pres">
      <dgm:prSet presAssocID="{AB3066E7-F39F-4142-AF78-DC2BD2B3837A}" presName="parentLeftMargin" presStyleLbl="node1" presStyleIdx="0" presStyleCnt="6"/>
      <dgm:spPr/>
    </dgm:pt>
    <dgm:pt modelId="{17EEEE48-3FA5-43F8-8CF8-009D1BA59A51}" type="pres">
      <dgm:prSet presAssocID="{AB3066E7-F39F-4142-AF78-DC2BD2B3837A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EB4C49D4-0E59-42FF-B677-55B02186FACB}" type="pres">
      <dgm:prSet presAssocID="{AB3066E7-F39F-4142-AF78-DC2BD2B3837A}" presName="negativeSpace" presStyleCnt="0"/>
      <dgm:spPr/>
    </dgm:pt>
    <dgm:pt modelId="{FB4F704B-212C-48E9-8D5E-43963854840E}" type="pres">
      <dgm:prSet presAssocID="{AB3066E7-F39F-4142-AF78-DC2BD2B3837A}" presName="childText" presStyleLbl="conFgAcc1" presStyleIdx="1" presStyleCnt="6">
        <dgm:presLayoutVars>
          <dgm:bulletEnabled val="1"/>
        </dgm:presLayoutVars>
      </dgm:prSet>
      <dgm:spPr/>
    </dgm:pt>
    <dgm:pt modelId="{1C4427FC-0263-41E6-8F9F-22D7661ACFCE}" type="pres">
      <dgm:prSet presAssocID="{5F2DE892-3397-4CDE-8C7F-6A979DD3468C}" presName="spaceBetweenRectangles" presStyleCnt="0"/>
      <dgm:spPr/>
    </dgm:pt>
    <dgm:pt modelId="{1E61AF7B-AFC5-460B-BBDF-9B0233A2DCA4}" type="pres">
      <dgm:prSet presAssocID="{36565C09-C06E-41E6-AB33-015685F76EFB}" presName="parentLin" presStyleCnt="0"/>
      <dgm:spPr/>
    </dgm:pt>
    <dgm:pt modelId="{A12FE664-7939-4E5D-A2CA-1CE432D241B4}" type="pres">
      <dgm:prSet presAssocID="{36565C09-C06E-41E6-AB33-015685F76EFB}" presName="parentLeftMargin" presStyleLbl="node1" presStyleIdx="1" presStyleCnt="6"/>
      <dgm:spPr/>
    </dgm:pt>
    <dgm:pt modelId="{F536A8BB-24F4-414F-A133-B369C44C8043}" type="pres">
      <dgm:prSet presAssocID="{36565C09-C06E-41E6-AB33-015685F76EFB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9F52D12B-6142-488A-B592-E34EE03552A4}" type="pres">
      <dgm:prSet presAssocID="{36565C09-C06E-41E6-AB33-015685F76EFB}" presName="negativeSpace" presStyleCnt="0"/>
      <dgm:spPr/>
    </dgm:pt>
    <dgm:pt modelId="{C76B9A11-2D07-4757-AE05-0AC7F8B7C7BC}" type="pres">
      <dgm:prSet presAssocID="{36565C09-C06E-41E6-AB33-015685F76EFB}" presName="childText" presStyleLbl="conFgAcc1" presStyleIdx="2" presStyleCnt="6">
        <dgm:presLayoutVars>
          <dgm:bulletEnabled val="1"/>
        </dgm:presLayoutVars>
      </dgm:prSet>
      <dgm:spPr/>
    </dgm:pt>
    <dgm:pt modelId="{1F83B9EC-3104-4E03-A4E9-1DB7DFE092B7}" type="pres">
      <dgm:prSet presAssocID="{4588F8E9-C519-44CC-9CC4-07379D656918}" presName="spaceBetweenRectangles" presStyleCnt="0"/>
      <dgm:spPr/>
    </dgm:pt>
    <dgm:pt modelId="{76A78565-D7AB-4EB1-8718-6BA473FF8B4C}" type="pres">
      <dgm:prSet presAssocID="{2C6E2D46-68C8-45F9-8273-15AA49417168}" presName="parentLin" presStyleCnt="0"/>
      <dgm:spPr/>
    </dgm:pt>
    <dgm:pt modelId="{DB52A914-263C-4E24-B58E-7BFE5EEE0547}" type="pres">
      <dgm:prSet presAssocID="{2C6E2D46-68C8-45F9-8273-15AA49417168}" presName="parentLeftMargin" presStyleLbl="node1" presStyleIdx="2" presStyleCnt="6"/>
      <dgm:spPr/>
    </dgm:pt>
    <dgm:pt modelId="{E0038D29-E5E7-48E4-BAFB-B01391E4A513}" type="pres">
      <dgm:prSet presAssocID="{2C6E2D46-68C8-45F9-8273-15AA49417168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EE82AE78-E660-4229-BF5A-DB832CD7A04C}" type="pres">
      <dgm:prSet presAssocID="{2C6E2D46-68C8-45F9-8273-15AA49417168}" presName="negativeSpace" presStyleCnt="0"/>
      <dgm:spPr/>
    </dgm:pt>
    <dgm:pt modelId="{354771F7-19B9-437C-B4C3-C6C3E147F661}" type="pres">
      <dgm:prSet presAssocID="{2C6E2D46-68C8-45F9-8273-15AA49417168}" presName="childText" presStyleLbl="conFgAcc1" presStyleIdx="3" presStyleCnt="6">
        <dgm:presLayoutVars>
          <dgm:bulletEnabled val="1"/>
        </dgm:presLayoutVars>
      </dgm:prSet>
      <dgm:spPr/>
    </dgm:pt>
    <dgm:pt modelId="{FCFA71BB-E372-4056-857A-968D69115301}" type="pres">
      <dgm:prSet presAssocID="{820E6C1B-3582-4C00-9117-55620277D4A2}" presName="spaceBetweenRectangles" presStyleCnt="0"/>
      <dgm:spPr/>
    </dgm:pt>
    <dgm:pt modelId="{0FBE403C-66F0-4F3B-AF07-149C271595E5}" type="pres">
      <dgm:prSet presAssocID="{D8C69BA4-A25E-45CC-B10E-2B498F9C12FA}" presName="parentLin" presStyleCnt="0"/>
      <dgm:spPr/>
    </dgm:pt>
    <dgm:pt modelId="{90960D06-99EB-4A18-B01A-8303423E475C}" type="pres">
      <dgm:prSet presAssocID="{D8C69BA4-A25E-45CC-B10E-2B498F9C12FA}" presName="parentLeftMargin" presStyleLbl="node1" presStyleIdx="3" presStyleCnt="6"/>
      <dgm:spPr/>
    </dgm:pt>
    <dgm:pt modelId="{DAFFC7A3-83A0-4C97-AF5C-0EB79F67EB14}" type="pres">
      <dgm:prSet presAssocID="{D8C69BA4-A25E-45CC-B10E-2B498F9C12FA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393C14D5-E52C-42E6-8D61-3B4BC046B91E}" type="pres">
      <dgm:prSet presAssocID="{D8C69BA4-A25E-45CC-B10E-2B498F9C12FA}" presName="negativeSpace" presStyleCnt="0"/>
      <dgm:spPr/>
    </dgm:pt>
    <dgm:pt modelId="{C34CA950-9E48-43C3-9600-00636045305F}" type="pres">
      <dgm:prSet presAssocID="{D8C69BA4-A25E-45CC-B10E-2B498F9C12FA}" presName="childText" presStyleLbl="conFgAcc1" presStyleIdx="4" presStyleCnt="6">
        <dgm:presLayoutVars>
          <dgm:bulletEnabled val="1"/>
        </dgm:presLayoutVars>
      </dgm:prSet>
      <dgm:spPr/>
    </dgm:pt>
    <dgm:pt modelId="{CD8C7F84-D84C-498C-9929-ADC73D621C7E}" type="pres">
      <dgm:prSet presAssocID="{69ACD971-D9AB-426F-A85D-03BB69F55176}" presName="spaceBetweenRectangles" presStyleCnt="0"/>
      <dgm:spPr/>
    </dgm:pt>
    <dgm:pt modelId="{DAFBC390-FB70-4249-86C9-163C33669896}" type="pres">
      <dgm:prSet presAssocID="{37F155F7-B432-4AB1-ADD6-5EC11E0D1B71}" presName="parentLin" presStyleCnt="0"/>
      <dgm:spPr/>
    </dgm:pt>
    <dgm:pt modelId="{BB057EEE-664E-49C6-920A-321F17D2C2F9}" type="pres">
      <dgm:prSet presAssocID="{37F155F7-B432-4AB1-ADD6-5EC11E0D1B71}" presName="parentLeftMargin" presStyleLbl="node1" presStyleIdx="4" presStyleCnt="6"/>
      <dgm:spPr/>
    </dgm:pt>
    <dgm:pt modelId="{8195C1A2-13C9-4E2D-A44D-22C28AB3E52B}" type="pres">
      <dgm:prSet presAssocID="{37F155F7-B432-4AB1-ADD6-5EC11E0D1B71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C1605406-5FAC-479E-AD36-627F258CCA88}" type="pres">
      <dgm:prSet presAssocID="{37F155F7-B432-4AB1-ADD6-5EC11E0D1B71}" presName="negativeSpace" presStyleCnt="0"/>
      <dgm:spPr/>
    </dgm:pt>
    <dgm:pt modelId="{3D9E205B-E4CE-4E8F-8C82-A8968D4AE31C}" type="pres">
      <dgm:prSet presAssocID="{37F155F7-B432-4AB1-ADD6-5EC11E0D1B71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46301C00-BEBF-4409-BB77-8E7689CA69EB}" srcId="{F9C28107-21A9-4B1D-8C4A-9BD382895B64}" destId="{AB3066E7-F39F-4142-AF78-DC2BD2B3837A}" srcOrd="1" destOrd="0" parTransId="{06F2C9F0-E1FE-41DE-951D-1686872FC789}" sibTransId="{5F2DE892-3397-4CDE-8C7F-6A979DD3468C}"/>
    <dgm:cxn modelId="{178D7407-C8A8-4804-9F88-DB4E1AD196F9}" type="presOf" srcId="{B198083E-FC53-40B3-851F-EABB58303EBA}" destId="{9995239C-41E3-4E7D-9085-704FF9DD30D9}" srcOrd="0" destOrd="0" presId="urn:microsoft.com/office/officeart/2005/8/layout/list1"/>
    <dgm:cxn modelId="{33692F24-2CBE-420C-B1B7-841C63410520}" srcId="{F9C28107-21A9-4B1D-8C4A-9BD382895B64}" destId="{B198083E-FC53-40B3-851F-EABB58303EBA}" srcOrd="0" destOrd="0" parTransId="{08DFA9AF-26C1-489F-96C8-B359C7245673}" sibTransId="{AB09DAE9-A2CE-4FC4-85DB-DDDBC96AD2CF}"/>
    <dgm:cxn modelId="{7995C536-9F3E-4728-AF18-E46DD28ED6A2}" srcId="{F9C28107-21A9-4B1D-8C4A-9BD382895B64}" destId="{36565C09-C06E-41E6-AB33-015685F76EFB}" srcOrd="2" destOrd="0" parTransId="{D801FBDB-3B6C-498A-8AC3-43A7363A77BC}" sibTransId="{4588F8E9-C519-44CC-9CC4-07379D656918}"/>
    <dgm:cxn modelId="{E5CDB237-F6A0-4C14-85A0-11B269B74C8F}" type="presOf" srcId="{2C6E2D46-68C8-45F9-8273-15AA49417168}" destId="{E0038D29-E5E7-48E4-BAFB-B01391E4A513}" srcOrd="1" destOrd="0" presId="urn:microsoft.com/office/officeart/2005/8/layout/list1"/>
    <dgm:cxn modelId="{AC31D35E-0076-449B-BDA0-B8A875E9787E}" type="presOf" srcId="{36565C09-C06E-41E6-AB33-015685F76EFB}" destId="{A12FE664-7939-4E5D-A2CA-1CE432D241B4}" srcOrd="0" destOrd="0" presId="urn:microsoft.com/office/officeart/2005/8/layout/list1"/>
    <dgm:cxn modelId="{C107AA62-6DE4-4FC7-AF50-1F0C799A36CD}" type="presOf" srcId="{AB3066E7-F39F-4142-AF78-DC2BD2B3837A}" destId="{17EEEE48-3FA5-43F8-8CF8-009D1BA59A51}" srcOrd="1" destOrd="0" presId="urn:microsoft.com/office/officeart/2005/8/layout/list1"/>
    <dgm:cxn modelId="{2859438A-8E49-4A3F-B9D2-BEE9F8C4DA0E}" type="presOf" srcId="{D8C69BA4-A25E-45CC-B10E-2B498F9C12FA}" destId="{DAFFC7A3-83A0-4C97-AF5C-0EB79F67EB14}" srcOrd="1" destOrd="0" presId="urn:microsoft.com/office/officeart/2005/8/layout/list1"/>
    <dgm:cxn modelId="{BD1A079B-34FF-44AE-8FAC-288FADA550F5}" type="presOf" srcId="{F9C28107-21A9-4B1D-8C4A-9BD382895B64}" destId="{4FEE4191-E6C4-4219-AB6C-45C169A2B3CD}" srcOrd="0" destOrd="0" presId="urn:microsoft.com/office/officeart/2005/8/layout/list1"/>
    <dgm:cxn modelId="{DCB726A6-5635-41AE-AF19-2E084DB909AB}" type="presOf" srcId="{B198083E-FC53-40B3-851F-EABB58303EBA}" destId="{29109C12-65D4-4FF5-A4BB-28D0CA654AFB}" srcOrd="1" destOrd="0" presId="urn:microsoft.com/office/officeart/2005/8/layout/list1"/>
    <dgm:cxn modelId="{187268AB-4E05-438E-AEEA-EF153A9F3536}" type="presOf" srcId="{37F155F7-B432-4AB1-ADD6-5EC11E0D1B71}" destId="{8195C1A2-13C9-4E2D-A44D-22C28AB3E52B}" srcOrd="1" destOrd="0" presId="urn:microsoft.com/office/officeart/2005/8/layout/list1"/>
    <dgm:cxn modelId="{BA3A4CB1-5F73-48F1-850F-B02873FC0E58}" type="presOf" srcId="{36565C09-C06E-41E6-AB33-015685F76EFB}" destId="{F536A8BB-24F4-414F-A133-B369C44C8043}" srcOrd="1" destOrd="0" presId="urn:microsoft.com/office/officeart/2005/8/layout/list1"/>
    <dgm:cxn modelId="{BA49C4B5-B147-47B1-8A07-EBDBA1AE4062}" srcId="{F9C28107-21A9-4B1D-8C4A-9BD382895B64}" destId="{37F155F7-B432-4AB1-ADD6-5EC11E0D1B71}" srcOrd="5" destOrd="0" parTransId="{6599B1B5-B896-48C7-8676-1A062855C1C9}" sibTransId="{6F8957F7-3E43-4F3F-B1CC-EAE57AA3494A}"/>
    <dgm:cxn modelId="{9B09AABE-6D5A-45F7-96EC-D59A410DDA32}" type="presOf" srcId="{D8C69BA4-A25E-45CC-B10E-2B498F9C12FA}" destId="{90960D06-99EB-4A18-B01A-8303423E475C}" srcOrd="0" destOrd="0" presId="urn:microsoft.com/office/officeart/2005/8/layout/list1"/>
    <dgm:cxn modelId="{198359BF-5B1A-47ED-A8A7-7CE502630AB5}" type="presOf" srcId="{2C6E2D46-68C8-45F9-8273-15AA49417168}" destId="{DB52A914-263C-4E24-B58E-7BFE5EEE0547}" srcOrd="0" destOrd="0" presId="urn:microsoft.com/office/officeart/2005/8/layout/list1"/>
    <dgm:cxn modelId="{EAAAF5C9-9476-49A6-AD2F-91CE1B7FAFA4}" type="presOf" srcId="{AB3066E7-F39F-4142-AF78-DC2BD2B3837A}" destId="{08A8E88E-3CE4-4AFB-BF3E-412EF26ECD8C}" srcOrd="0" destOrd="0" presId="urn:microsoft.com/office/officeart/2005/8/layout/list1"/>
    <dgm:cxn modelId="{3F5EDFDC-6ACD-4B03-B2A3-B6443A6DD8DA}" type="presOf" srcId="{37F155F7-B432-4AB1-ADD6-5EC11E0D1B71}" destId="{BB057EEE-664E-49C6-920A-321F17D2C2F9}" srcOrd="0" destOrd="0" presId="urn:microsoft.com/office/officeart/2005/8/layout/list1"/>
    <dgm:cxn modelId="{B06B64E3-1551-4D1F-A73D-DC759D716CBA}" srcId="{F9C28107-21A9-4B1D-8C4A-9BD382895B64}" destId="{2C6E2D46-68C8-45F9-8273-15AA49417168}" srcOrd="3" destOrd="0" parTransId="{F7CEEB3C-088E-4140-9142-9F9C079455A5}" sibTransId="{820E6C1B-3582-4C00-9117-55620277D4A2}"/>
    <dgm:cxn modelId="{C57F1AFF-40C3-4889-AE12-4CD1FA96EC19}" srcId="{F9C28107-21A9-4B1D-8C4A-9BD382895B64}" destId="{D8C69BA4-A25E-45CC-B10E-2B498F9C12FA}" srcOrd="4" destOrd="0" parTransId="{4251338B-27FD-4318-A5DE-EF51AE92CE30}" sibTransId="{69ACD971-D9AB-426F-A85D-03BB69F55176}"/>
    <dgm:cxn modelId="{4370D265-2CAC-4EBD-A2D0-87035EC36167}" type="presParOf" srcId="{4FEE4191-E6C4-4219-AB6C-45C169A2B3CD}" destId="{016A34E3-1FCB-4A24-ACB3-3B35EE5049CA}" srcOrd="0" destOrd="0" presId="urn:microsoft.com/office/officeart/2005/8/layout/list1"/>
    <dgm:cxn modelId="{803AC7D8-1C93-4E99-B840-ADB8B118F389}" type="presParOf" srcId="{016A34E3-1FCB-4A24-ACB3-3B35EE5049CA}" destId="{9995239C-41E3-4E7D-9085-704FF9DD30D9}" srcOrd="0" destOrd="0" presId="urn:microsoft.com/office/officeart/2005/8/layout/list1"/>
    <dgm:cxn modelId="{F7ADCC90-27A0-4E5A-A2D3-A4BAE3879E79}" type="presParOf" srcId="{016A34E3-1FCB-4A24-ACB3-3B35EE5049CA}" destId="{29109C12-65D4-4FF5-A4BB-28D0CA654AFB}" srcOrd="1" destOrd="0" presId="urn:microsoft.com/office/officeart/2005/8/layout/list1"/>
    <dgm:cxn modelId="{3849505F-33E8-47B4-B81F-C8D7BF50DEE8}" type="presParOf" srcId="{4FEE4191-E6C4-4219-AB6C-45C169A2B3CD}" destId="{A3EBD976-9B51-433E-9010-8E5007B2692E}" srcOrd="1" destOrd="0" presId="urn:microsoft.com/office/officeart/2005/8/layout/list1"/>
    <dgm:cxn modelId="{9B25BC86-AA31-455C-83CD-0F7F2AE69B39}" type="presParOf" srcId="{4FEE4191-E6C4-4219-AB6C-45C169A2B3CD}" destId="{9202CDA3-FD9E-4167-93D7-24D4F3532731}" srcOrd="2" destOrd="0" presId="urn:microsoft.com/office/officeart/2005/8/layout/list1"/>
    <dgm:cxn modelId="{F1848676-FF1B-4E20-AF1E-CAAA9D6DC764}" type="presParOf" srcId="{4FEE4191-E6C4-4219-AB6C-45C169A2B3CD}" destId="{EF916E3B-90AA-4385-91E5-83801111CFC0}" srcOrd="3" destOrd="0" presId="urn:microsoft.com/office/officeart/2005/8/layout/list1"/>
    <dgm:cxn modelId="{C54DC50D-95BA-4774-8339-5DC9061295A0}" type="presParOf" srcId="{4FEE4191-E6C4-4219-AB6C-45C169A2B3CD}" destId="{7BCEF2D1-3D20-4444-80BE-DFFAA380B8CD}" srcOrd="4" destOrd="0" presId="urn:microsoft.com/office/officeart/2005/8/layout/list1"/>
    <dgm:cxn modelId="{04727FB0-F2EA-4B69-8841-7D636E798297}" type="presParOf" srcId="{7BCEF2D1-3D20-4444-80BE-DFFAA380B8CD}" destId="{08A8E88E-3CE4-4AFB-BF3E-412EF26ECD8C}" srcOrd="0" destOrd="0" presId="urn:microsoft.com/office/officeart/2005/8/layout/list1"/>
    <dgm:cxn modelId="{7B940E42-AF4A-461C-9647-0E79CC5DFABE}" type="presParOf" srcId="{7BCEF2D1-3D20-4444-80BE-DFFAA380B8CD}" destId="{17EEEE48-3FA5-43F8-8CF8-009D1BA59A51}" srcOrd="1" destOrd="0" presId="urn:microsoft.com/office/officeart/2005/8/layout/list1"/>
    <dgm:cxn modelId="{94259E8E-1C27-4813-A85E-6E972DF62032}" type="presParOf" srcId="{4FEE4191-E6C4-4219-AB6C-45C169A2B3CD}" destId="{EB4C49D4-0E59-42FF-B677-55B02186FACB}" srcOrd="5" destOrd="0" presId="urn:microsoft.com/office/officeart/2005/8/layout/list1"/>
    <dgm:cxn modelId="{B16F83FE-872A-4DE6-A8CC-0AFC8057E08F}" type="presParOf" srcId="{4FEE4191-E6C4-4219-AB6C-45C169A2B3CD}" destId="{FB4F704B-212C-48E9-8D5E-43963854840E}" srcOrd="6" destOrd="0" presId="urn:microsoft.com/office/officeart/2005/8/layout/list1"/>
    <dgm:cxn modelId="{A54C7338-D354-4D8D-A8C2-AC404C7E0610}" type="presParOf" srcId="{4FEE4191-E6C4-4219-AB6C-45C169A2B3CD}" destId="{1C4427FC-0263-41E6-8F9F-22D7661ACFCE}" srcOrd="7" destOrd="0" presId="urn:microsoft.com/office/officeart/2005/8/layout/list1"/>
    <dgm:cxn modelId="{85DA3974-37BC-466C-9B1B-A0CE237D3516}" type="presParOf" srcId="{4FEE4191-E6C4-4219-AB6C-45C169A2B3CD}" destId="{1E61AF7B-AFC5-460B-BBDF-9B0233A2DCA4}" srcOrd="8" destOrd="0" presId="urn:microsoft.com/office/officeart/2005/8/layout/list1"/>
    <dgm:cxn modelId="{F722DF1A-27A0-456F-9771-4EC436D73E12}" type="presParOf" srcId="{1E61AF7B-AFC5-460B-BBDF-9B0233A2DCA4}" destId="{A12FE664-7939-4E5D-A2CA-1CE432D241B4}" srcOrd="0" destOrd="0" presId="urn:microsoft.com/office/officeart/2005/8/layout/list1"/>
    <dgm:cxn modelId="{82B495C0-4EC9-4527-B4FD-C6191BD82017}" type="presParOf" srcId="{1E61AF7B-AFC5-460B-BBDF-9B0233A2DCA4}" destId="{F536A8BB-24F4-414F-A133-B369C44C8043}" srcOrd="1" destOrd="0" presId="urn:microsoft.com/office/officeart/2005/8/layout/list1"/>
    <dgm:cxn modelId="{CB7C3714-4397-43AB-A878-78019CAE3CAA}" type="presParOf" srcId="{4FEE4191-E6C4-4219-AB6C-45C169A2B3CD}" destId="{9F52D12B-6142-488A-B592-E34EE03552A4}" srcOrd="9" destOrd="0" presId="urn:microsoft.com/office/officeart/2005/8/layout/list1"/>
    <dgm:cxn modelId="{992F5037-5C9D-44B4-9692-50528197C3CE}" type="presParOf" srcId="{4FEE4191-E6C4-4219-AB6C-45C169A2B3CD}" destId="{C76B9A11-2D07-4757-AE05-0AC7F8B7C7BC}" srcOrd="10" destOrd="0" presId="urn:microsoft.com/office/officeart/2005/8/layout/list1"/>
    <dgm:cxn modelId="{08B1BAE9-ABA9-4A06-B526-74A9F4BB79F7}" type="presParOf" srcId="{4FEE4191-E6C4-4219-AB6C-45C169A2B3CD}" destId="{1F83B9EC-3104-4E03-A4E9-1DB7DFE092B7}" srcOrd="11" destOrd="0" presId="urn:microsoft.com/office/officeart/2005/8/layout/list1"/>
    <dgm:cxn modelId="{C3BE1BA9-BACA-466E-BD6A-C6AB17FD436D}" type="presParOf" srcId="{4FEE4191-E6C4-4219-AB6C-45C169A2B3CD}" destId="{76A78565-D7AB-4EB1-8718-6BA473FF8B4C}" srcOrd="12" destOrd="0" presId="urn:microsoft.com/office/officeart/2005/8/layout/list1"/>
    <dgm:cxn modelId="{AF12FEC7-DDEE-417C-BAF5-50C0C358E919}" type="presParOf" srcId="{76A78565-D7AB-4EB1-8718-6BA473FF8B4C}" destId="{DB52A914-263C-4E24-B58E-7BFE5EEE0547}" srcOrd="0" destOrd="0" presId="urn:microsoft.com/office/officeart/2005/8/layout/list1"/>
    <dgm:cxn modelId="{AFC3C505-06A1-4791-9931-ACC2B437A3C7}" type="presParOf" srcId="{76A78565-D7AB-4EB1-8718-6BA473FF8B4C}" destId="{E0038D29-E5E7-48E4-BAFB-B01391E4A513}" srcOrd="1" destOrd="0" presId="urn:microsoft.com/office/officeart/2005/8/layout/list1"/>
    <dgm:cxn modelId="{4DE79A11-E443-41DC-9282-AF2BC695D180}" type="presParOf" srcId="{4FEE4191-E6C4-4219-AB6C-45C169A2B3CD}" destId="{EE82AE78-E660-4229-BF5A-DB832CD7A04C}" srcOrd="13" destOrd="0" presId="urn:microsoft.com/office/officeart/2005/8/layout/list1"/>
    <dgm:cxn modelId="{B525CDB1-4341-4879-9B55-689F13BA4B4F}" type="presParOf" srcId="{4FEE4191-E6C4-4219-AB6C-45C169A2B3CD}" destId="{354771F7-19B9-437C-B4C3-C6C3E147F661}" srcOrd="14" destOrd="0" presId="urn:microsoft.com/office/officeart/2005/8/layout/list1"/>
    <dgm:cxn modelId="{54E0C699-D828-4376-9F91-2F352610989D}" type="presParOf" srcId="{4FEE4191-E6C4-4219-AB6C-45C169A2B3CD}" destId="{FCFA71BB-E372-4056-857A-968D69115301}" srcOrd="15" destOrd="0" presId="urn:microsoft.com/office/officeart/2005/8/layout/list1"/>
    <dgm:cxn modelId="{E3AEF649-CC6A-428A-8FB0-412849658714}" type="presParOf" srcId="{4FEE4191-E6C4-4219-AB6C-45C169A2B3CD}" destId="{0FBE403C-66F0-4F3B-AF07-149C271595E5}" srcOrd="16" destOrd="0" presId="urn:microsoft.com/office/officeart/2005/8/layout/list1"/>
    <dgm:cxn modelId="{DA028564-0565-4D58-85D9-41824B9D7285}" type="presParOf" srcId="{0FBE403C-66F0-4F3B-AF07-149C271595E5}" destId="{90960D06-99EB-4A18-B01A-8303423E475C}" srcOrd="0" destOrd="0" presId="urn:microsoft.com/office/officeart/2005/8/layout/list1"/>
    <dgm:cxn modelId="{E9B3694A-5932-4C89-B5CE-021EED727DBA}" type="presParOf" srcId="{0FBE403C-66F0-4F3B-AF07-149C271595E5}" destId="{DAFFC7A3-83A0-4C97-AF5C-0EB79F67EB14}" srcOrd="1" destOrd="0" presId="urn:microsoft.com/office/officeart/2005/8/layout/list1"/>
    <dgm:cxn modelId="{7D54AAD8-8B35-4B31-BA81-BF9127580A47}" type="presParOf" srcId="{4FEE4191-E6C4-4219-AB6C-45C169A2B3CD}" destId="{393C14D5-E52C-42E6-8D61-3B4BC046B91E}" srcOrd="17" destOrd="0" presId="urn:microsoft.com/office/officeart/2005/8/layout/list1"/>
    <dgm:cxn modelId="{61011978-6CDB-4AC8-B400-A4B1A2DC9BD3}" type="presParOf" srcId="{4FEE4191-E6C4-4219-AB6C-45C169A2B3CD}" destId="{C34CA950-9E48-43C3-9600-00636045305F}" srcOrd="18" destOrd="0" presId="urn:microsoft.com/office/officeart/2005/8/layout/list1"/>
    <dgm:cxn modelId="{A81D61B9-3184-4101-A792-269E9D2D10E7}" type="presParOf" srcId="{4FEE4191-E6C4-4219-AB6C-45C169A2B3CD}" destId="{CD8C7F84-D84C-498C-9929-ADC73D621C7E}" srcOrd="19" destOrd="0" presId="urn:microsoft.com/office/officeart/2005/8/layout/list1"/>
    <dgm:cxn modelId="{33BC7633-99A7-475E-889A-46B50C577FA0}" type="presParOf" srcId="{4FEE4191-E6C4-4219-AB6C-45C169A2B3CD}" destId="{DAFBC390-FB70-4249-86C9-163C33669896}" srcOrd="20" destOrd="0" presId="urn:microsoft.com/office/officeart/2005/8/layout/list1"/>
    <dgm:cxn modelId="{255A97F8-6BE0-4757-B112-7BA21D2F3752}" type="presParOf" srcId="{DAFBC390-FB70-4249-86C9-163C33669896}" destId="{BB057EEE-664E-49C6-920A-321F17D2C2F9}" srcOrd="0" destOrd="0" presId="urn:microsoft.com/office/officeart/2005/8/layout/list1"/>
    <dgm:cxn modelId="{E0C0A034-3C4B-45BD-828D-04D6EAD995BB}" type="presParOf" srcId="{DAFBC390-FB70-4249-86C9-163C33669896}" destId="{8195C1A2-13C9-4E2D-A44D-22C28AB3E52B}" srcOrd="1" destOrd="0" presId="urn:microsoft.com/office/officeart/2005/8/layout/list1"/>
    <dgm:cxn modelId="{A7C4F598-1857-46AE-80C3-608F74AEED01}" type="presParOf" srcId="{4FEE4191-E6C4-4219-AB6C-45C169A2B3CD}" destId="{C1605406-5FAC-479E-AD36-627F258CCA88}" srcOrd="21" destOrd="0" presId="urn:microsoft.com/office/officeart/2005/8/layout/list1"/>
    <dgm:cxn modelId="{0EE0CE8E-154A-4D59-B4B6-3930239D537E}" type="presParOf" srcId="{4FEE4191-E6C4-4219-AB6C-45C169A2B3CD}" destId="{3D9E205B-E4CE-4E8F-8C82-A8968D4AE31C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6F2B97-E5BF-4870-8DFC-1590140D94E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67C963-E5FE-471A-8272-A79C1EF4D772}">
      <dgm:prSet phldrT="[Текст]"/>
      <dgm:spPr/>
      <dgm:t>
        <a:bodyPr/>
        <a:lstStyle/>
        <a:p>
          <a:r>
            <a:rPr lang="ru-RU"/>
            <a:t>Оральная регидратация</a:t>
          </a:r>
          <a:endParaRPr lang="ru-RU" dirty="0"/>
        </a:p>
      </dgm:t>
    </dgm:pt>
    <dgm:pt modelId="{007C4231-2D29-4830-9EE2-C6E6601CA9EE}" type="parTrans" cxnId="{00E57CC7-FF6E-4C54-A313-7D397551AE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F28A795-88F3-4EDF-9450-1748EFC26316}" type="sibTrans" cxnId="{00E57CC7-FF6E-4C54-A313-7D397551AE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2B449B3-8356-4EE4-962E-32AEC39E94E4}">
      <dgm:prSet phldrT="[Текст]"/>
      <dgm:spPr/>
      <dgm:t>
        <a:bodyPr/>
        <a:lstStyle/>
        <a:p>
          <a:r>
            <a:rPr lang="ru-RU"/>
            <a:t>Энтеросорбция </a:t>
          </a:r>
          <a:endParaRPr lang="ru-RU" dirty="0"/>
        </a:p>
      </dgm:t>
    </dgm:pt>
    <dgm:pt modelId="{21926E87-F90C-471D-8FA5-185FA2C9B20E}" type="parTrans" cxnId="{364C8573-A351-4423-9C29-ED90A4317C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D6A17A2-AC9A-406C-97E9-3FDDF763214B}" type="sibTrans" cxnId="{364C8573-A351-4423-9C29-ED90A4317C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CC98FFB-2FFF-4EDF-9E59-E350629691DE}">
      <dgm:prSet phldrT="[Текст]"/>
      <dgm:spPr/>
      <dgm:t>
        <a:bodyPr/>
        <a:lstStyle/>
        <a:p>
          <a:r>
            <a:rPr lang="ru-RU"/>
            <a:t>Диетотерапия </a:t>
          </a:r>
          <a:endParaRPr lang="ru-RU" dirty="0"/>
        </a:p>
      </dgm:t>
    </dgm:pt>
    <dgm:pt modelId="{80CCCC70-1073-4E64-B201-CF66AE39DB83}" type="parTrans" cxnId="{C54CBC44-BBAA-48CC-9091-E9055304DCD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DB7BB47-AF61-4CF3-8EED-CB88F34CB76B}" type="sibTrans" cxnId="{C54CBC44-BBAA-48CC-9091-E9055304DCD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4C8D6FC-74FC-426E-BBA3-56B85E12943D}">
      <dgm:prSet phldrT="[Текст]"/>
      <dgm:spPr/>
      <dgm:t>
        <a:bodyPr/>
        <a:lstStyle/>
        <a:p>
          <a:r>
            <a:rPr lang="ru-RU"/>
            <a:t>Пробиотики </a:t>
          </a:r>
          <a:endParaRPr lang="ru-RU" dirty="0"/>
        </a:p>
      </dgm:t>
    </dgm:pt>
    <dgm:pt modelId="{D0543270-77E6-4199-9466-56FCACD9756A}" type="parTrans" cxnId="{1F4B3E06-1B9C-46C5-B1DE-A4BCFD7E5D6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CAD4F8E-B8C6-47C4-8DCD-37B2E3C8B00A}" type="sibTrans" cxnId="{1F4B3E06-1B9C-46C5-B1DE-A4BCFD7E5D6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6801EE5-8700-4AC5-9444-207C133A7910}" type="pres">
      <dgm:prSet presAssocID="{0C6F2B97-E5BF-4870-8DFC-1590140D94E1}" presName="diagram" presStyleCnt="0">
        <dgm:presLayoutVars>
          <dgm:dir/>
          <dgm:resizeHandles val="exact"/>
        </dgm:presLayoutVars>
      </dgm:prSet>
      <dgm:spPr/>
    </dgm:pt>
    <dgm:pt modelId="{AB9212A2-78DB-4FEC-8911-89231113311C}" type="pres">
      <dgm:prSet presAssocID="{6F67C963-E5FE-471A-8272-A79C1EF4D772}" presName="node" presStyleLbl="node1" presStyleIdx="0" presStyleCnt="4">
        <dgm:presLayoutVars>
          <dgm:bulletEnabled val="1"/>
        </dgm:presLayoutVars>
      </dgm:prSet>
      <dgm:spPr/>
    </dgm:pt>
    <dgm:pt modelId="{8ECD53FE-7DE9-439A-BA21-23FB6CC7083F}" type="pres">
      <dgm:prSet presAssocID="{6F28A795-88F3-4EDF-9450-1748EFC26316}" presName="sibTrans" presStyleCnt="0"/>
      <dgm:spPr/>
    </dgm:pt>
    <dgm:pt modelId="{F0B9AB79-B083-4E49-A50E-E3D6B07F4380}" type="pres">
      <dgm:prSet presAssocID="{02B449B3-8356-4EE4-962E-32AEC39E94E4}" presName="node" presStyleLbl="node1" presStyleIdx="1" presStyleCnt="4">
        <dgm:presLayoutVars>
          <dgm:bulletEnabled val="1"/>
        </dgm:presLayoutVars>
      </dgm:prSet>
      <dgm:spPr/>
    </dgm:pt>
    <dgm:pt modelId="{7A46EDC3-71C7-4F6E-B9C7-7695FF58294E}" type="pres">
      <dgm:prSet presAssocID="{FD6A17A2-AC9A-406C-97E9-3FDDF763214B}" presName="sibTrans" presStyleCnt="0"/>
      <dgm:spPr/>
    </dgm:pt>
    <dgm:pt modelId="{924705B1-E0DF-4271-B6DD-5A497CE5E926}" type="pres">
      <dgm:prSet presAssocID="{CCC98FFB-2FFF-4EDF-9E59-E350629691DE}" presName="node" presStyleLbl="node1" presStyleIdx="2" presStyleCnt="4">
        <dgm:presLayoutVars>
          <dgm:bulletEnabled val="1"/>
        </dgm:presLayoutVars>
      </dgm:prSet>
      <dgm:spPr/>
    </dgm:pt>
    <dgm:pt modelId="{DB750218-9EB5-4D58-AC90-EDB77DA578AE}" type="pres">
      <dgm:prSet presAssocID="{0DB7BB47-AF61-4CF3-8EED-CB88F34CB76B}" presName="sibTrans" presStyleCnt="0"/>
      <dgm:spPr/>
    </dgm:pt>
    <dgm:pt modelId="{173A88D4-51A0-4B98-B9E9-1839FAE89AE7}" type="pres">
      <dgm:prSet presAssocID="{84C8D6FC-74FC-426E-BBA3-56B85E12943D}" presName="node" presStyleLbl="node1" presStyleIdx="3" presStyleCnt="4">
        <dgm:presLayoutVars>
          <dgm:bulletEnabled val="1"/>
        </dgm:presLayoutVars>
      </dgm:prSet>
      <dgm:spPr/>
    </dgm:pt>
  </dgm:ptLst>
  <dgm:cxnLst>
    <dgm:cxn modelId="{1F4B3E06-1B9C-46C5-B1DE-A4BCFD7E5D61}" srcId="{0C6F2B97-E5BF-4870-8DFC-1590140D94E1}" destId="{84C8D6FC-74FC-426E-BBA3-56B85E12943D}" srcOrd="3" destOrd="0" parTransId="{D0543270-77E6-4199-9466-56FCACD9756A}" sibTransId="{6CAD4F8E-B8C6-47C4-8DCD-37B2E3C8B00A}"/>
    <dgm:cxn modelId="{727CF20B-8444-4BE4-9002-2EB55A33F6DC}" type="presOf" srcId="{84C8D6FC-74FC-426E-BBA3-56B85E12943D}" destId="{173A88D4-51A0-4B98-B9E9-1839FAE89AE7}" srcOrd="0" destOrd="0" presId="urn:microsoft.com/office/officeart/2005/8/layout/default"/>
    <dgm:cxn modelId="{3290E31E-2442-4EBD-BAE4-0D97660C166A}" type="presOf" srcId="{6F67C963-E5FE-471A-8272-A79C1EF4D772}" destId="{AB9212A2-78DB-4FEC-8911-89231113311C}" srcOrd="0" destOrd="0" presId="urn:microsoft.com/office/officeart/2005/8/layout/default"/>
    <dgm:cxn modelId="{C54CBC44-BBAA-48CC-9091-E9055304DCD1}" srcId="{0C6F2B97-E5BF-4870-8DFC-1590140D94E1}" destId="{CCC98FFB-2FFF-4EDF-9E59-E350629691DE}" srcOrd="2" destOrd="0" parTransId="{80CCCC70-1073-4E64-B201-CF66AE39DB83}" sibTransId="{0DB7BB47-AF61-4CF3-8EED-CB88F34CB76B}"/>
    <dgm:cxn modelId="{364C8573-A351-4423-9C29-ED90A4317CFF}" srcId="{0C6F2B97-E5BF-4870-8DFC-1590140D94E1}" destId="{02B449B3-8356-4EE4-962E-32AEC39E94E4}" srcOrd="1" destOrd="0" parTransId="{21926E87-F90C-471D-8FA5-185FA2C9B20E}" sibTransId="{FD6A17A2-AC9A-406C-97E9-3FDDF763214B}"/>
    <dgm:cxn modelId="{CFE9A2AB-9B9C-437E-912D-4A3F1EAA9841}" type="presOf" srcId="{0C6F2B97-E5BF-4870-8DFC-1590140D94E1}" destId="{76801EE5-8700-4AC5-9444-207C133A7910}" srcOrd="0" destOrd="0" presId="urn:microsoft.com/office/officeart/2005/8/layout/default"/>
    <dgm:cxn modelId="{4AFA9EB2-B222-4DD9-AED8-2ADA33F4A14D}" type="presOf" srcId="{CCC98FFB-2FFF-4EDF-9E59-E350629691DE}" destId="{924705B1-E0DF-4271-B6DD-5A497CE5E926}" srcOrd="0" destOrd="0" presId="urn:microsoft.com/office/officeart/2005/8/layout/default"/>
    <dgm:cxn modelId="{61E378B6-6106-4F6A-9F0D-180AF2E7588D}" type="presOf" srcId="{02B449B3-8356-4EE4-962E-32AEC39E94E4}" destId="{F0B9AB79-B083-4E49-A50E-E3D6B07F4380}" srcOrd="0" destOrd="0" presId="urn:microsoft.com/office/officeart/2005/8/layout/default"/>
    <dgm:cxn modelId="{00E57CC7-FF6E-4C54-A313-7D397551AE5D}" srcId="{0C6F2B97-E5BF-4870-8DFC-1590140D94E1}" destId="{6F67C963-E5FE-471A-8272-A79C1EF4D772}" srcOrd="0" destOrd="0" parTransId="{007C4231-2D29-4830-9EE2-C6E6601CA9EE}" sibTransId="{6F28A795-88F3-4EDF-9450-1748EFC26316}"/>
    <dgm:cxn modelId="{DBCF1E9D-B6B6-4F33-B9FD-831755FAA0CE}" type="presParOf" srcId="{76801EE5-8700-4AC5-9444-207C133A7910}" destId="{AB9212A2-78DB-4FEC-8911-89231113311C}" srcOrd="0" destOrd="0" presId="urn:microsoft.com/office/officeart/2005/8/layout/default"/>
    <dgm:cxn modelId="{D8D544BC-9D4A-41FF-B2F2-53FCBF80C1E1}" type="presParOf" srcId="{76801EE5-8700-4AC5-9444-207C133A7910}" destId="{8ECD53FE-7DE9-439A-BA21-23FB6CC7083F}" srcOrd="1" destOrd="0" presId="urn:microsoft.com/office/officeart/2005/8/layout/default"/>
    <dgm:cxn modelId="{6E227652-858D-40B5-BBEB-01312798AEF1}" type="presParOf" srcId="{76801EE5-8700-4AC5-9444-207C133A7910}" destId="{F0B9AB79-B083-4E49-A50E-E3D6B07F4380}" srcOrd="2" destOrd="0" presId="urn:microsoft.com/office/officeart/2005/8/layout/default"/>
    <dgm:cxn modelId="{D944449E-E7B3-4327-8A33-075A3CE9C6A8}" type="presParOf" srcId="{76801EE5-8700-4AC5-9444-207C133A7910}" destId="{7A46EDC3-71C7-4F6E-B9C7-7695FF58294E}" srcOrd="3" destOrd="0" presId="urn:microsoft.com/office/officeart/2005/8/layout/default"/>
    <dgm:cxn modelId="{F7D21926-D137-49C5-ABAD-690901749619}" type="presParOf" srcId="{76801EE5-8700-4AC5-9444-207C133A7910}" destId="{924705B1-E0DF-4271-B6DD-5A497CE5E926}" srcOrd="4" destOrd="0" presId="urn:microsoft.com/office/officeart/2005/8/layout/default"/>
    <dgm:cxn modelId="{B906E299-0931-488D-89DF-97EDA1D49316}" type="presParOf" srcId="{76801EE5-8700-4AC5-9444-207C133A7910}" destId="{DB750218-9EB5-4D58-AC90-EDB77DA578AE}" srcOrd="5" destOrd="0" presId="urn:microsoft.com/office/officeart/2005/8/layout/default"/>
    <dgm:cxn modelId="{3AF8322D-23B5-48DC-A47A-345BFD29AFC4}" type="presParOf" srcId="{76801EE5-8700-4AC5-9444-207C133A7910}" destId="{173A88D4-51A0-4B98-B9E9-1839FAE89AE7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0D1009-226B-4E5A-B234-566BDF3AE0D8}" type="doc">
      <dgm:prSet loTypeId="urn:microsoft.com/office/officeart/2005/8/layout/list1" loCatId="list" qsTypeId="urn:microsoft.com/office/officeart/2005/8/quickstyle/simple3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DFE84455-4E9F-4A9B-8FB9-DFCE5F8849B2}">
      <dgm:prSet phldrT="[Текст]" custT="1"/>
      <dgm:spPr/>
      <dgm:t>
        <a:bodyPr/>
        <a:lstStyle/>
        <a:p>
          <a:r>
            <a:rPr lang="ru-RU" sz="1600" b="1" dirty="0"/>
            <a:t>План А – при отсутствии значимой дегидратации (после каждого эпизода диареи для детей старше 24 мес. – 100-200 мл) </a:t>
          </a:r>
        </a:p>
      </dgm:t>
    </dgm:pt>
    <dgm:pt modelId="{535209AA-87F3-4E69-8630-9A5D4AE80ADF}" type="parTrans" cxnId="{B46C3DF2-6C19-4AE3-97BE-D3571ED8112A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D9080DB9-4573-406B-BBE9-A337F9DB6F9A}" type="sibTrans" cxnId="{B46C3DF2-6C19-4AE3-97BE-D3571ED8112A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9CABB170-54F0-4E57-B22C-682F59203C9D}">
      <dgm:prSet phldrT="[Текст]" custT="1"/>
      <dgm:spPr/>
      <dgm:t>
        <a:bodyPr/>
        <a:lstStyle/>
        <a:p>
          <a:r>
            <a:rPr lang="ru-RU" sz="1600" b="1" dirty="0"/>
            <a:t>План В  - при умеренной дегидратации </a:t>
          </a:r>
        </a:p>
      </dgm:t>
    </dgm:pt>
    <dgm:pt modelId="{CA7849FA-C7F3-40CD-B735-C67EAD9F39DC}" type="parTrans" cxnId="{AC90DC37-E7BE-4E76-9162-C206A2C4B5AA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FF790B08-C9A5-4708-93FC-123EDBEEE52C}" type="sibTrans" cxnId="{AC90DC37-E7BE-4E76-9162-C206A2C4B5AA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C5E4D570-4250-4026-97E2-655A2BDF49B4}">
      <dgm:prSet phldrT="[Текст]" custT="1"/>
      <dgm:spPr/>
      <dgm:t>
        <a:bodyPr/>
        <a:lstStyle/>
        <a:p>
          <a:r>
            <a:rPr lang="ru-RU" sz="1600" b="1"/>
            <a:t>План С – при тяжелой дегидратации </a:t>
          </a:r>
          <a:endParaRPr lang="ru-RU" sz="1600" b="1" dirty="0"/>
        </a:p>
      </dgm:t>
    </dgm:pt>
    <dgm:pt modelId="{BF385DF8-8326-4536-933F-3FAE5AF0772B}" type="parTrans" cxnId="{73BF43FF-2377-448B-B871-DF4CF878177F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183FE1BF-3804-4BDB-8165-77FFE272AAD7}" type="sibTrans" cxnId="{73BF43FF-2377-448B-B871-DF4CF878177F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2BDF0DF4-1C9C-44BB-9A51-42ACC8452148}" type="pres">
      <dgm:prSet presAssocID="{540D1009-226B-4E5A-B234-566BDF3AE0D8}" presName="linear" presStyleCnt="0">
        <dgm:presLayoutVars>
          <dgm:dir/>
          <dgm:animLvl val="lvl"/>
          <dgm:resizeHandles val="exact"/>
        </dgm:presLayoutVars>
      </dgm:prSet>
      <dgm:spPr/>
    </dgm:pt>
    <dgm:pt modelId="{5A74693C-32AC-43ED-BC5D-811C6949043D}" type="pres">
      <dgm:prSet presAssocID="{DFE84455-4E9F-4A9B-8FB9-DFCE5F8849B2}" presName="parentLin" presStyleCnt="0"/>
      <dgm:spPr/>
    </dgm:pt>
    <dgm:pt modelId="{926E1849-D646-43D9-B723-15A93D3F1E1E}" type="pres">
      <dgm:prSet presAssocID="{DFE84455-4E9F-4A9B-8FB9-DFCE5F8849B2}" presName="parentLeftMargin" presStyleLbl="node1" presStyleIdx="0" presStyleCnt="3"/>
      <dgm:spPr/>
    </dgm:pt>
    <dgm:pt modelId="{5D500B58-2F60-4007-AF70-A9DCE07F377E}" type="pres">
      <dgm:prSet presAssocID="{DFE84455-4E9F-4A9B-8FB9-DFCE5F8849B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957CAAB-40C4-4AAA-8F18-9F9402C2A358}" type="pres">
      <dgm:prSet presAssocID="{DFE84455-4E9F-4A9B-8FB9-DFCE5F8849B2}" presName="negativeSpace" presStyleCnt="0"/>
      <dgm:spPr/>
    </dgm:pt>
    <dgm:pt modelId="{3BD8E266-382C-4370-9E2D-6591BF87A55C}" type="pres">
      <dgm:prSet presAssocID="{DFE84455-4E9F-4A9B-8FB9-DFCE5F8849B2}" presName="childText" presStyleLbl="conFgAcc1" presStyleIdx="0" presStyleCnt="3" custLinFactNeighborX="190" custLinFactNeighborY="-32952">
        <dgm:presLayoutVars>
          <dgm:bulletEnabled val="1"/>
        </dgm:presLayoutVars>
      </dgm:prSet>
      <dgm:spPr/>
    </dgm:pt>
    <dgm:pt modelId="{68A14774-58AE-4FA6-B9CA-1C8CE0A2B96D}" type="pres">
      <dgm:prSet presAssocID="{D9080DB9-4573-406B-BBE9-A337F9DB6F9A}" presName="spaceBetweenRectangles" presStyleCnt="0"/>
      <dgm:spPr/>
    </dgm:pt>
    <dgm:pt modelId="{655DB5C7-538F-45E9-A426-71EC2883961F}" type="pres">
      <dgm:prSet presAssocID="{9CABB170-54F0-4E57-B22C-682F59203C9D}" presName="parentLin" presStyleCnt="0"/>
      <dgm:spPr/>
    </dgm:pt>
    <dgm:pt modelId="{5672AEAD-1D73-4315-AB97-88B8D135A094}" type="pres">
      <dgm:prSet presAssocID="{9CABB170-54F0-4E57-B22C-682F59203C9D}" presName="parentLeftMargin" presStyleLbl="node1" presStyleIdx="0" presStyleCnt="3"/>
      <dgm:spPr/>
    </dgm:pt>
    <dgm:pt modelId="{4C6393F4-2B9C-4BC0-BBCC-70935349F3EB}" type="pres">
      <dgm:prSet presAssocID="{9CABB170-54F0-4E57-B22C-682F59203C9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FA2E388-E42B-48F8-A6A8-9BC2BB51828B}" type="pres">
      <dgm:prSet presAssocID="{9CABB170-54F0-4E57-B22C-682F59203C9D}" presName="negativeSpace" presStyleCnt="0"/>
      <dgm:spPr/>
    </dgm:pt>
    <dgm:pt modelId="{6BFDFD7D-C7F4-4C1D-B20F-92B32300E8E9}" type="pres">
      <dgm:prSet presAssocID="{9CABB170-54F0-4E57-B22C-682F59203C9D}" presName="childText" presStyleLbl="conFgAcc1" presStyleIdx="1" presStyleCnt="3">
        <dgm:presLayoutVars>
          <dgm:bulletEnabled val="1"/>
        </dgm:presLayoutVars>
      </dgm:prSet>
      <dgm:spPr/>
    </dgm:pt>
    <dgm:pt modelId="{BADD5CE0-B8AC-47D6-83C4-16595CED9B89}" type="pres">
      <dgm:prSet presAssocID="{FF790B08-C9A5-4708-93FC-123EDBEEE52C}" presName="spaceBetweenRectangles" presStyleCnt="0"/>
      <dgm:spPr/>
    </dgm:pt>
    <dgm:pt modelId="{61762C4C-309F-4D09-8DBA-D9707674DC88}" type="pres">
      <dgm:prSet presAssocID="{C5E4D570-4250-4026-97E2-655A2BDF49B4}" presName="parentLin" presStyleCnt="0"/>
      <dgm:spPr/>
    </dgm:pt>
    <dgm:pt modelId="{B34D00E5-5267-4EC7-9DF1-C1E666034CA7}" type="pres">
      <dgm:prSet presAssocID="{C5E4D570-4250-4026-97E2-655A2BDF49B4}" presName="parentLeftMargin" presStyleLbl="node1" presStyleIdx="1" presStyleCnt="3"/>
      <dgm:spPr/>
    </dgm:pt>
    <dgm:pt modelId="{21C40356-753D-4410-8FC9-C1EB5F874A28}" type="pres">
      <dgm:prSet presAssocID="{C5E4D570-4250-4026-97E2-655A2BDF49B4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D2DD8711-0391-425A-A6EE-FC5CAA8362D1}" type="pres">
      <dgm:prSet presAssocID="{C5E4D570-4250-4026-97E2-655A2BDF49B4}" presName="negativeSpace" presStyleCnt="0"/>
      <dgm:spPr/>
    </dgm:pt>
    <dgm:pt modelId="{C3EF7D26-0B4E-4D71-904F-E5F5A9FEEED6}" type="pres">
      <dgm:prSet presAssocID="{C5E4D570-4250-4026-97E2-655A2BDF49B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1B5DA04-A44D-4A2B-974C-AD109B606800}" type="presOf" srcId="{DFE84455-4E9F-4A9B-8FB9-DFCE5F8849B2}" destId="{5D500B58-2F60-4007-AF70-A9DCE07F377E}" srcOrd="1" destOrd="0" presId="urn:microsoft.com/office/officeart/2005/8/layout/list1"/>
    <dgm:cxn modelId="{CC949337-CF8F-4408-BC8A-E5CCC1BC5075}" type="presOf" srcId="{DFE84455-4E9F-4A9B-8FB9-DFCE5F8849B2}" destId="{926E1849-D646-43D9-B723-15A93D3F1E1E}" srcOrd="0" destOrd="0" presId="urn:microsoft.com/office/officeart/2005/8/layout/list1"/>
    <dgm:cxn modelId="{AC90DC37-E7BE-4E76-9162-C206A2C4B5AA}" srcId="{540D1009-226B-4E5A-B234-566BDF3AE0D8}" destId="{9CABB170-54F0-4E57-B22C-682F59203C9D}" srcOrd="1" destOrd="0" parTransId="{CA7849FA-C7F3-40CD-B735-C67EAD9F39DC}" sibTransId="{FF790B08-C9A5-4708-93FC-123EDBEEE52C}"/>
    <dgm:cxn modelId="{74C30550-00B2-4781-822B-FA419737EEA1}" type="presOf" srcId="{9CABB170-54F0-4E57-B22C-682F59203C9D}" destId="{4C6393F4-2B9C-4BC0-BBCC-70935349F3EB}" srcOrd="1" destOrd="0" presId="urn:microsoft.com/office/officeart/2005/8/layout/list1"/>
    <dgm:cxn modelId="{B95EED95-A619-41B1-8D1E-72564C09CE7F}" type="presOf" srcId="{C5E4D570-4250-4026-97E2-655A2BDF49B4}" destId="{21C40356-753D-4410-8FC9-C1EB5F874A28}" srcOrd="1" destOrd="0" presId="urn:microsoft.com/office/officeart/2005/8/layout/list1"/>
    <dgm:cxn modelId="{4DA588A0-5B36-4983-A578-C6EB5C2A6021}" type="presOf" srcId="{C5E4D570-4250-4026-97E2-655A2BDF49B4}" destId="{B34D00E5-5267-4EC7-9DF1-C1E666034CA7}" srcOrd="0" destOrd="0" presId="urn:microsoft.com/office/officeart/2005/8/layout/list1"/>
    <dgm:cxn modelId="{549F96AD-2199-4446-ABC3-4FC8049C3719}" type="presOf" srcId="{540D1009-226B-4E5A-B234-566BDF3AE0D8}" destId="{2BDF0DF4-1C9C-44BB-9A51-42ACC8452148}" srcOrd="0" destOrd="0" presId="urn:microsoft.com/office/officeart/2005/8/layout/list1"/>
    <dgm:cxn modelId="{9DEAC6EE-B7BD-4997-B5AF-7C04D4842A70}" type="presOf" srcId="{9CABB170-54F0-4E57-B22C-682F59203C9D}" destId="{5672AEAD-1D73-4315-AB97-88B8D135A094}" srcOrd="0" destOrd="0" presId="urn:microsoft.com/office/officeart/2005/8/layout/list1"/>
    <dgm:cxn modelId="{B46C3DF2-6C19-4AE3-97BE-D3571ED8112A}" srcId="{540D1009-226B-4E5A-B234-566BDF3AE0D8}" destId="{DFE84455-4E9F-4A9B-8FB9-DFCE5F8849B2}" srcOrd="0" destOrd="0" parTransId="{535209AA-87F3-4E69-8630-9A5D4AE80ADF}" sibTransId="{D9080DB9-4573-406B-BBE9-A337F9DB6F9A}"/>
    <dgm:cxn modelId="{73BF43FF-2377-448B-B871-DF4CF878177F}" srcId="{540D1009-226B-4E5A-B234-566BDF3AE0D8}" destId="{C5E4D570-4250-4026-97E2-655A2BDF49B4}" srcOrd="2" destOrd="0" parTransId="{BF385DF8-8326-4536-933F-3FAE5AF0772B}" sibTransId="{183FE1BF-3804-4BDB-8165-77FFE272AAD7}"/>
    <dgm:cxn modelId="{20C2BA14-9473-4DB5-BBD6-B09F1C952EC5}" type="presParOf" srcId="{2BDF0DF4-1C9C-44BB-9A51-42ACC8452148}" destId="{5A74693C-32AC-43ED-BC5D-811C6949043D}" srcOrd="0" destOrd="0" presId="urn:microsoft.com/office/officeart/2005/8/layout/list1"/>
    <dgm:cxn modelId="{FC16760D-6CBA-4944-82AA-573C8905663D}" type="presParOf" srcId="{5A74693C-32AC-43ED-BC5D-811C6949043D}" destId="{926E1849-D646-43D9-B723-15A93D3F1E1E}" srcOrd="0" destOrd="0" presId="urn:microsoft.com/office/officeart/2005/8/layout/list1"/>
    <dgm:cxn modelId="{11676505-2A39-4FD4-94F5-9630349917CE}" type="presParOf" srcId="{5A74693C-32AC-43ED-BC5D-811C6949043D}" destId="{5D500B58-2F60-4007-AF70-A9DCE07F377E}" srcOrd="1" destOrd="0" presId="urn:microsoft.com/office/officeart/2005/8/layout/list1"/>
    <dgm:cxn modelId="{CBA92B3A-1628-4081-AF94-B4A66F42D6B1}" type="presParOf" srcId="{2BDF0DF4-1C9C-44BB-9A51-42ACC8452148}" destId="{1957CAAB-40C4-4AAA-8F18-9F9402C2A358}" srcOrd="1" destOrd="0" presId="urn:microsoft.com/office/officeart/2005/8/layout/list1"/>
    <dgm:cxn modelId="{BA3BC666-1E85-472A-8B8C-D684D0944998}" type="presParOf" srcId="{2BDF0DF4-1C9C-44BB-9A51-42ACC8452148}" destId="{3BD8E266-382C-4370-9E2D-6591BF87A55C}" srcOrd="2" destOrd="0" presId="urn:microsoft.com/office/officeart/2005/8/layout/list1"/>
    <dgm:cxn modelId="{E58A123D-AC5B-4FB0-ACAE-B9DA1BE0D602}" type="presParOf" srcId="{2BDF0DF4-1C9C-44BB-9A51-42ACC8452148}" destId="{68A14774-58AE-4FA6-B9CA-1C8CE0A2B96D}" srcOrd="3" destOrd="0" presId="urn:microsoft.com/office/officeart/2005/8/layout/list1"/>
    <dgm:cxn modelId="{4B51625A-DCDE-4755-A7DF-7E043C3DADAD}" type="presParOf" srcId="{2BDF0DF4-1C9C-44BB-9A51-42ACC8452148}" destId="{655DB5C7-538F-45E9-A426-71EC2883961F}" srcOrd="4" destOrd="0" presId="urn:microsoft.com/office/officeart/2005/8/layout/list1"/>
    <dgm:cxn modelId="{C32A6240-763E-405C-9166-DD0F7721CD48}" type="presParOf" srcId="{655DB5C7-538F-45E9-A426-71EC2883961F}" destId="{5672AEAD-1D73-4315-AB97-88B8D135A094}" srcOrd="0" destOrd="0" presId="urn:microsoft.com/office/officeart/2005/8/layout/list1"/>
    <dgm:cxn modelId="{C96E684E-A83F-48D8-800E-0B7F43CF3A17}" type="presParOf" srcId="{655DB5C7-538F-45E9-A426-71EC2883961F}" destId="{4C6393F4-2B9C-4BC0-BBCC-70935349F3EB}" srcOrd="1" destOrd="0" presId="urn:microsoft.com/office/officeart/2005/8/layout/list1"/>
    <dgm:cxn modelId="{68675958-7960-48A4-8724-0F50C59C4156}" type="presParOf" srcId="{2BDF0DF4-1C9C-44BB-9A51-42ACC8452148}" destId="{7FA2E388-E42B-48F8-A6A8-9BC2BB51828B}" srcOrd="5" destOrd="0" presId="urn:microsoft.com/office/officeart/2005/8/layout/list1"/>
    <dgm:cxn modelId="{50CC335C-292D-4B72-928A-06717144C4EB}" type="presParOf" srcId="{2BDF0DF4-1C9C-44BB-9A51-42ACC8452148}" destId="{6BFDFD7D-C7F4-4C1D-B20F-92B32300E8E9}" srcOrd="6" destOrd="0" presId="urn:microsoft.com/office/officeart/2005/8/layout/list1"/>
    <dgm:cxn modelId="{EB434801-C664-4E97-BE46-D2922EBE1B93}" type="presParOf" srcId="{2BDF0DF4-1C9C-44BB-9A51-42ACC8452148}" destId="{BADD5CE0-B8AC-47D6-83C4-16595CED9B89}" srcOrd="7" destOrd="0" presId="urn:microsoft.com/office/officeart/2005/8/layout/list1"/>
    <dgm:cxn modelId="{1D433C03-36BD-478D-83E3-504E17A08096}" type="presParOf" srcId="{2BDF0DF4-1C9C-44BB-9A51-42ACC8452148}" destId="{61762C4C-309F-4D09-8DBA-D9707674DC88}" srcOrd="8" destOrd="0" presId="urn:microsoft.com/office/officeart/2005/8/layout/list1"/>
    <dgm:cxn modelId="{B1706AC4-1509-477A-8A89-CD08F526E526}" type="presParOf" srcId="{61762C4C-309F-4D09-8DBA-D9707674DC88}" destId="{B34D00E5-5267-4EC7-9DF1-C1E666034CA7}" srcOrd="0" destOrd="0" presId="urn:microsoft.com/office/officeart/2005/8/layout/list1"/>
    <dgm:cxn modelId="{776DC0CE-29D9-4715-90B4-BD6EECFCFF61}" type="presParOf" srcId="{61762C4C-309F-4D09-8DBA-D9707674DC88}" destId="{21C40356-753D-4410-8FC9-C1EB5F874A28}" srcOrd="1" destOrd="0" presId="urn:microsoft.com/office/officeart/2005/8/layout/list1"/>
    <dgm:cxn modelId="{1CA51C7C-EE2A-46ED-991D-C1B66EAB956B}" type="presParOf" srcId="{2BDF0DF4-1C9C-44BB-9A51-42ACC8452148}" destId="{D2DD8711-0391-425A-A6EE-FC5CAA8362D1}" srcOrd="9" destOrd="0" presId="urn:microsoft.com/office/officeart/2005/8/layout/list1"/>
    <dgm:cxn modelId="{D4367EDA-4165-47FA-BC82-4111412BC585}" type="presParOf" srcId="{2BDF0DF4-1C9C-44BB-9A51-42ACC8452148}" destId="{C3EF7D26-0B4E-4D71-904F-E5F5A9FEEED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02CDA3-FD9E-4167-93D7-24D4F3532731}">
      <dsp:nvSpPr>
        <dsp:cNvPr id="0" name=""/>
        <dsp:cNvSpPr/>
      </dsp:nvSpPr>
      <dsp:spPr>
        <a:xfrm>
          <a:off x="0" y="368084"/>
          <a:ext cx="7848872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109C12-65D4-4FF5-A4BB-28D0CA654AFB}">
      <dsp:nvSpPr>
        <dsp:cNvPr id="0" name=""/>
        <dsp:cNvSpPr/>
      </dsp:nvSpPr>
      <dsp:spPr>
        <a:xfrm>
          <a:off x="392443" y="28604"/>
          <a:ext cx="5494210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Организованный коллектив </a:t>
          </a:r>
        </a:p>
      </dsp:txBody>
      <dsp:txXfrm>
        <a:off x="425587" y="61748"/>
        <a:ext cx="5427922" cy="612672"/>
      </dsp:txXfrm>
    </dsp:sp>
    <dsp:sp modelId="{FB4F704B-212C-48E9-8D5E-43963854840E}">
      <dsp:nvSpPr>
        <dsp:cNvPr id="0" name=""/>
        <dsp:cNvSpPr/>
      </dsp:nvSpPr>
      <dsp:spPr>
        <a:xfrm>
          <a:off x="0" y="1411364"/>
          <a:ext cx="7848872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EEEE48-3FA5-43F8-8CF8-009D1BA59A51}">
      <dsp:nvSpPr>
        <dsp:cNvPr id="0" name=""/>
        <dsp:cNvSpPr/>
      </dsp:nvSpPr>
      <dsp:spPr>
        <a:xfrm>
          <a:off x="392443" y="1071884"/>
          <a:ext cx="5494210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Тесный и длительный контакт между детьми </a:t>
          </a:r>
        </a:p>
      </dsp:txBody>
      <dsp:txXfrm>
        <a:off x="425587" y="1105028"/>
        <a:ext cx="5427922" cy="612672"/>
      </dsp:txXfrm>
    </dsp:sp>
    <dsp:sp modelId="{C76B9A11-2D07-4757-AE05-0AC7F8B7C7BC}">
      <dsp:nvSpPr>
        <dsp:cNvPr id="0" name=""/>
        <dsp:cNvSpPr/>
      </dsp:nvSpPr>
      <dsp:spPr>
        <a:xfrm>
          <a:off x="0" y="2454644"/>
          <a:ext cx="7848872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36A8BB-24F4-414F-A133-B369C44C8043}">
      <dsp:nvSpPr>
        <dsp:cNvPr id="0" name=""/>
        <dsp:cNvSpPr/>
      </dsp:nvSpPr>
      <dsp:spPr>
        <a:xfrm>
          <a:off x="392443" y="2115164"/>
          <a:ext cx="5494210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Централизованное питание </a:t>
          </a:r>
        </a:p>
      </dsp:txBody>
      <dsp:txXfrm>
        <a:off x="425587" y="2148308"/>
        <a:ext cx="5427922" cy="612672"/>
      </dsp:txXfrm>
    </dsp:sp>
    <dsp:sp modelId="{354771F7-19B9-437C-B4C3-C6C3E147F661}">
      <dsp:nvSpPr>
        <dsp:cNvPr id="0" name=""/>
        <dsp:cNvSpPr/>
      </dsp:nvSpPr>
      <dsp:spPr>
        <a:xfrm>
          <a:off x="0" y="3497924"/>
          <a:ext cx="7848872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038D29-E5E7-48E4-BAFB-B01391E4A513}">
      <dsp:nvSpPr>
        <dsp:cNvPr id="0" name=""/>
        <dsp:cNvSpPr/>
      </dsp:nvSpPr>
      <dsp:spPr>
        <a:xfrm>
          <a:off x="392443" y="3158444"/>
          <a:ext cx="5494210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Децентрализованное водоснабжение и канализация</a:t>
          </a:r>
        </a:p>
      </dsp:txBody>
      <dsp:txXfrm>
        <a:off x="425587" y="3191588"/>
        <a:ext cx="5427922" cy="612672"/>
      </dsp:txXfrm>
    </dsp:sp>
    <dsp:sp modelId="{C34CA950-9E48-43C3-9600-00636045305F}">
      <dsp:nvSpPr>
        <dsp:cNvPr id="0" name=""/>
        <dsp:cNvSpPr/>
      </dsp:nvSpPr>
      <dsp:spPr>
        <a:xfrm>
          <a:off x="0" y="4541204"/>
          <a:ext cx="7848872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FFC7A3-83A0-4C97-AF5C-0EB79F67EB14}">
      <dsp:nvSpPr>
        <dsp:cNvPr id="0" name=""/>
        <dsp:cNvSpPr/>
      </dsp:nvSpPr>
      <dsp:spPr>
        <a:xfrm>
          <a:off x="392443" y="4201724"/>
          <a:ext cx="5494210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Жаркий период года </a:t>
          </a:r>
        </a:p>
      </dsp:txBody>
      <dsp:txXfrm>
        <a:off x="425587" y="4234868"/>
        <a:ext cx="5427922" cy="612672"/>
      </dsp:txXfrm>
    </dsp:sp>
    <dsp:sp modelId="{3D9E205B-E4CE-4E8F-8C82-A8968D4AE31C}">
      <dsp:nvSpPr>
        <dsp:cNvPr id="0" name=""/>
        <dsp:cNvSpPr/>
      </dsp:nvSpPr>
      <dsp:spPr>
        <a:xfrm>
          <a:off x="0" y="5584484"/>
          <a:ext cx="7848872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95C1A2-13C9-4E2D-A44D-22C28AB3E52B}">
      <dsp:nvSpPr>
        <dsp:cNvPr id="0" name=""/>
        <dsp:cNvSpPr/>
      </dsp:nvSpPr>
      <dsp:spPr>
        <a:xfrm>
          <a:off x="392443" y="5245004"/>
          <a:ext cx="5494210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Пренебрежение детей соблюдению правил личной гигиены  </a:t>
          </a:r>
        </a:p>
      </dsp:txBody>
      <dsp:txXfrm>
        <a:off x="425587" y="5278148"/>
        <a:ext cx="5427922" cy="6126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212A2-78DB-4FEC-8911-89231113311C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/>
            <a:t>Оральная регидратация</a:t>
          </a:r>
          <a:endParaRPr lang="ru-RU" sz="2900" kern="1200" dirty="0"/>
        </a:p>
      </dsp:txBody>
      <dsp:txXfrm>
        <a:off x="744" y="145603"/>
        <a:ext cx="2902148" cy="1741289"/>
      </dsp:txXfrm>
    </dsp:sp>
    <dsp:sp modelId="{F0B9AB79-B083-4E49-A50E-E3D6B07F4380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/>
            <a:t>Энтеросорбция </a:t>
          </a:r>
          <a:endParaRPr lang="ru-RU" sz="2900" kern="1200" dirty="0"/>
        </a:p>
      </dsp:txBody>
      <dsp:txXfrm>
        <a:off x="3193107" y="145603"/>
        <a:ext cx="2902148" cy="1741289"/>
      </dsp:txXfrm>
    </dsp:sp>
    <dsp:sp modelId="{924705B1-E0DF-4271-B6DD-5A497CE5E926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/>
            <a:t>Диетотерапия </a:t>
          </a:r>
          <a:endParaRPr lang="ru-RU" sz="2900" kern="1200" dirty="0"/>
        </a:p>
      </dsp:txBody>
      <dsp:txXfrm>
        <a:off x="744" y="2177107"/>
        <a:ext cx="2902148" cy="1741289"/>
      </dsp:txXfrm>
    </dsp:sp>
    <dsp:sp modelId="{173A88D4-51A0-4B98-B9E9-1839FAE89AE7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/>
            <a:t>Пробиотики </a:t>
          </a:r>
          <a:endParaRPr lang="ru-RU" sz="2900" kern="1200" dirty="0"/>
        </a:p>
      </dsp:txBody>
      <dsp:txXfrm>
        <a:off x="3193107" y="2177107"/>
        <a:ext cx="2902148" cy="17412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D8E266-382C-4370-9E2D-6591BF87A55C}">
      <dsp:nvSpPr>
        <dsp:cNvPr id="0" name=""/>
        <dsp:cNvSpPr/>
      </dsp:nvSpPr>
      <dsp:spPr>
        <a:xfrm>
          <a:off x="0" y="504056"/>
          <a:ext cx="7511752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500B58-2F60-4007-AF70-A9DCE07F377E}">
      <dsp:nvSpPr>
        <dsp:cNvPr id="0" name=""/>
        <dsp:cNvSpPr/>
      </dsp:nvSpPr>
      <dsp:spPr>
        <a:xfrm>
          <a:off x="375587" y="62715"/>
          <a:ext cx="5258226" cy="1003680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shade val="5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shade val="5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748" tIns="0" rIns="198748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План А – при отсутствии значимой дегидратации (после каждого эпизода диареи для детей старше 24 мес. – 100-200 мл) </a:t>
          </a:r>
        </a:p>
      </dsp:txBody>
      <dsp:txXfrm>
        <a:off x="424583" y="111711"/>
        <a:ext cx="5160234" cy="905688"/>
      </dsp:txXfrm>
    </dsp:sp>
    <dsp:sp modelId="{6BFDFD7D-C7F4-4C1D-B20F-92B32300E8E9}">
      <dsp:nvSpPr>
        <dsp:cNvPr id="0" name=""/>
        <dsp:cNvSpPr/>
      </dsp:nvSpPr>
      <dsp:spPr>
        <a:xfrm>
          <a:off x="0" y="2106796"/>
          <a:ext cx="7511752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328464"/>
              <a:satOff val="-5155"/>
              <a:lumOff val="2883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6393F4-2B9C-4BC0-BBCC-70935349F3EB}">
      <dsp:nvSpPr>
        <dsp:cNvPr id="0" name=""/>
        <dsp:cNvSpPr/>
      </dsp:nvSpPr>
      <dsp:spPr>
        <a:xfrm>
          <a:off x="375587" y="1604956"/>
          <a:ext cx="5258226" cy="1003680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328464"/>
                <a:satOff val="-5155"/>
                <a:lumOff val="28831"/>
                <a:alphaOff val="0"/>
                <a:tint val="35000"/>
                <a:satMod val="260000"/>
              </a:schemeClr>
            </a:gs>
            <a:gs pos="30000">
              <a:schemeClr val="accent1">
                <a:shade val="50000"/>
                <a:hueOff val="328464"/>
                <a:satOff val="-5155"/>
                <a:lumOff val="28831"/>
                <a:alphaOff val="0"/>
                <a:tint val="38000"/>
                <a:satMod val="260000"/>
              </a:schemeClr>
            </a:gs>
            <a:gs pos="75000">
              <a:schemeClr val="accent1">
                <a:shade val="50000"/>
                <a:hueOff val="328464"/>
                <a:satOff val="-5155"/>
                <a:lumOff val="28831"/>
                <a:alphaOff val="0"/>
                <a:tint val="55000"/>
                <a:satMod val="255000"/>
              </a:schemeClr>
            </a:gs>
            <a:gs pos="100000">
              <a:schemeClr val="accent1">
                <a:shade val="50000"/>
                <a:hueOff val="328464"/>
                <a:satOff val="-5155"/>
                <a:lumOff val="28831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748" tIns="0" rIns="198748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План В  - при умеренной дегидратации </a:t>
          </a:r>
        </a:p>
      </dsp:txBody>
      <dsp:txXfrm>
        <a:off x="424583" y="1653952"/>
        <a:ext cx="5160234" cy="905688"/>
      </dsp:txXfrm>
    </dsp:sp>
    <dsp:sp modelId="{C3EF7D26-0B4E-4D71-904F-E5F5A9FEEED6}">
      <dsp:nvSpPr>
        <dsp:cNvPr id="0" name=""/>
        <dsp:cNvSpPr/>
      </dsp:nvSpPr>
      <dsp:spPr>
        <a:xfrm>
          <a:off x="0" y="3649036"/>
          <a:ext cx="7511752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328464"/>
              <a:satOff val="-5155"/>
              <a:lumOff val="2883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C40356-753D-4410-8FC9-C1EB5F874A28}">
      <dsp:nvSpPr>
        <dsp:cNvPr id="0" name=""/>
        <dsp:cNvSpPr/>
      </dsp:nvSpPr>
      <dsp:spPr>
        <a:xfrm>
          <a:off x="375587" y="3147195"/>
          <a:ext cx="5258226" cy="1003680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328464"/>
                <a:satOff val="-5155"/>
                <a:lumOff val="28831"/>
                <a:alphaOff val="0"/>
                <a:tint val="35000"/>
                <a:satMod val="260000"/>
              </a:schemeClr>
            </a:gs>
            <a:gs pos="30000">
              <a:schemeClr val="accent1">
                <a:shade val="50000"/>
                <a:hueOff val="328464"/>
                <a:satOff val="-5155"/>
                <a:lumOff val="28831"/>
                <a:alphaOff val="0"/>
                <a:tint val="38000"/>
                <a:satMod val="260000"/>
              </a:schemeClr>
            </a:gs>
            <a:gs pos="75000">
              <a:schemeClr val="accent1">
                <a:shade val="50000"/>
                <a:hueOff val="328464"/>
                <a:satOff val="-5155"/>
                <a:lumOff val="28831"/>
                <a:alphaOff val="0"/>
                <a:tint val="55000"/>
                <a:satMod val="255000"/>
              </a:schemeClr>
            </a:gs>
            <a:gs pos="100000">
              <a:schemeClr val="accent1">
                <a:shade val="50000"/>
                <a:hueOff val="328464"/>
                <a:satOff val="-5155"/>
                <a:lumOff val="28831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748" tIns="0" rIns="198748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/>
            <a:t>План С – при тяжелой дегидратации </a:t>
          </a:r>
          <a:endParaRPr lang="ru-RU" sz="1600" b="1" kern="1200" dirty="0"/>
        </a:p>
      </dsp:txBody>
      <dsp:txXfrm>
        <a:off x="424583" y="3196191"/>
        <a:ext cx="5160234" cy="9056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EC554-C97D-47F0-8913-CBD7A8510347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939CC-9953-451D-A3C6-0F9F961FA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461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2FCCC2-AA7A-487D-B922-A9C82CB5896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546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emf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5805264"/>
            <a:ext cx="6172200" cy="497650"/>
          </a:xfrm>
        </p:spPr>
        <p:txBody>
          <a:bodyPr/>
          <a:lstStyle/>
          <a:p>
            <a:pPr algn="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Мироманова Наталья Анатольевна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763688" y="2636912"/>
            <a:ext cx="6748264" cy="1894362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Кишечные инфекции у детей. </a:t>
            </a:r>
            <a:br>
              <a:rPr lang="ru-RU" sz="2400" dirty="0"/>
            </a:br>
            <a:r>
              <a:rPr lang="ru-RU" sz="2400" dirty="0"/>
              <a:t>Новая коронавирусная инфекция у детей. Тактика медицинского персонала летнего оздоровительного учреждения.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78495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620688"/>
            <a:ext cx="8280920" cy="5688632"/>
          </a:xfrm>
        </p:spPr>
        <p:txBody>
          <a:bodyPr>
            <a:normAutofit/>
          </a:bodyPr>
          <a:lstStyle/>
          <a:p>
            <a:pPr marL="82296" indent="0" algn="ctr">
              <a:lnSpc>
                <a:spcPct val="90000"/>
              </a:lnSpc>
              <a:buNone/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Диагностические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норовирусной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инфекции (критерии Каплана)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:</a:t>
            </a:r>
          </a:p>
          <a:p>
            <a:pPr marL="0" indent="0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i="1" dirty="0">
              <a:solidFill>
                <a:schemeClr val="bg2"/>
              </a:solidFill>
              <a:latin typeface="Verdana" pitchFamily="34" charset="0"/>
            </a:endParaRPr>
          </a:p>
          <a:p>
            <a:pPr marL="365760" indent="-283464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i="1" dirty="0">
                <a:latin typeface="Verdana" pitchFamily="34" charset="0"/>
              </a:rPr>
              <a:t> </a:t>
            </a:r>
            <a:r>
              <a:rPr lang="ru-RU" sz="2000" b="1" i="1" dirty="0">
                <a:latin typeface="Verdana" pitchFamily="34" charset="0"/>
              </a:rPr>
              <a:t>- </a:t>
            </a:r>
            <a:r>
              <a:rPr lang="ru-RU" sz="2000" dirty="0">
                <a:latin typeface="Verdana" pitchFamily="34" charset="0"/>
              </a:rPr>
              <a:t>пищевой/водный пути инфицирования </a:t>
            </a:r>
          </a:p>
          <a:p>
            <a:pPr marL="365760" indent="-283464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>
                <a:latin typeface="Verdana" pitchFamily="34" charset="0"/>
              </a:rPr>
              <a:t> - большое число заболевших</a:t>
            </a:r>
          </a:p>
          <a:p>
            <a:pPr marL="365760" indent="-283464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>
                <a:latin typeface="Verdana" pitchFamily="34" charset="0"/>
              </a:rPr>
              <a:t> - инкубационный период 15-50 часов</a:t>
            </a:r>
          </a:p>
          <a:p>
            <a:pPr marL="365760" indent="-283464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>
                <a:latin typeface="Verdana" pitchFamily="34" charset="0"/>
              </a:rPr>
              <a:t> - наличие симптомов гастроэнтерита более чем в 50% случаев</a:t>
            </a:r>
          </a:p>
          <a:p>
            <a:pPr marL="365760" indent="-283464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>
                <a:latin typeface="Verdana" pitchFamily="34" charset="0"/>
              </a:rPr>
              <a:t> - более частое возникновение рвоты, чем повышение температуры</a:t>
            </a:r>
          </a:p>
          <a:p>
            <a:pPr marL="365760" indent="-283464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>
                <a:latin typeface="Verdana" pitchFamily="34" charset="0"/>
              </a:rPr>
              <a:t> - интоксикация умеренная </a:t>
            </a:r>
          </a:p>
          <a:p>
            <a:pPr marL="365760" indent="-283464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>
                <a:latin typeface="Verdana" pitchFamily="34" charset="0"/>
              </a:rPr>
              <a:t> - средняя продолжительность заболевания 12-60ч.</a:t>
            </a:r>
          </a:p>
          <a:p>
            <a:pPr marL="365760" indent="-283464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>
                <a:latin typeface="Verdana" pitchFamily="34" charset="0"/>
              </a:rPr>
              <a:t> - отсутствие бактериальных возбудителей в фекалиях больных</a:t>
            </a:r>
          </a:p>
          <a:p>
            <a:pPr marL="365760" indent="-283464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i="1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301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075613" cy="99377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Особенности клинической картины инвазивной диареи </a:t>
            </a:r>
          </a:p>
        </p:txBody>
      </p:sp>
      <p:sp>
        <p:nvSpPr>
          <p:cNvPr id="30723" name="Объект 2"/>
          <p:cNvSpPr>
            <a:spLocks noGrp="1"/>
          </p:cNvSpPr>
          <p:nvPr>
            <p:ph sz="quarter" idx="1"/>
          </p:nvPr>
        </p:nvSpPr>
        <p:spPr>
          <a:xfrm>
            <a:off x="152401" y="1484313"/>
            <a:ext cx="5859759" cy="5145087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ru-RU" dirty="0"/>
              <a:t>Лихорадка </a:t>
            </a:r>
          </a:p>
          <a:p>
            <a:pPr algn="just" eaLnBrk="1" hangingPunct="1"/>
            <a:r>
              <a:rPr lang="ru-RU" dirty="0"/>
              <a:t>Рвота</a:t>
            </a:r>
          </a:p>
          <a:p>
            <a:pPr algn="just" eaLnBrk="1" hangingPunct="1"/>
            <a:r>
              <a:rPr lang="ru-RU" dirty="0"/>
              <a:t>Частый стул с измененной консистенцией и наличием патологических примесей (прожилки крови, кровь)</a:t>
            </a:r>
          </a:p>
          <a:p>
            <a:pPr algn="just" eaLnBrk="1" hangingPunct="1"/>
            <a:r>
              <a:rPr lang="ru-RU" dirty="0"/>
              <a:t>Боли в животе </a:t>
            </a:r>
          </a:p>
          <a:p>
            <a:pPr algn="just" eaLnBrk="1" hangingPunct="1"/>
            <a:r>
              <a:rPr lang="ru-RU" dirty="0"/>
              <a:t>Болезненность/спазм сигмы при пальпации </a:t>
            </a:r>
          </a:p>
        </p:txBody>
      </p:sp>
      <p:pic>
        <p:nvPicPr>
          <p:cNvPr id="4" name="Picture 2" descr="http://bi.gazeta.pl/im/9/5187/z5187279Q,Zdrowie-niemowlecia---zaparci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" r="6862"/>
          <a:stretch/>
        </p:blipFill>
        <p:spPr bwMode="auto">
          <a:xfrm>
            <a:off x="6084168" y="2667000"/>
            <a:ext cx="2753816" cy="2144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376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898" y="116632"/>
            <a:ext cx="7985044" cy="7969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Пищевая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</a:rPr>
              <a:t>токсикоинфекция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– клинический вариант ОКИ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9910" y="836712"/>
            <a:ext cx="5982249" cy="5904656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/>
              <a:t>Пищевой путь инфицирования с коротким путем инфицирования (несколько часов)</a:t>
            </a:r>
          </a:p>
          <a:p>
            <a:pPr algn="just"/>
            <a:r>
              <a:rPr lang="ru-RU" dirty="0"/>
              <a:t>Полиэтиологичность (любая ОКИ может протекать по такому варианту)</a:t>
            </a:r>
          </a:p>
          <a:p>
            <a:pPr algn="just"/>
            <a:r>
              <a:rPr lang="ru-RU" dirty="0"/>
              <a:t>Большое количество заболевших </a:t>
            </a:r>
          </a:p>
          <a:p>
            <a:pPr algn="just"/>
            <a:r>
              <a:rPr lang="ru-RU" dirty="0"/>
              <a:t>Однотипность клинических проявлений</a:t>
            </a:r>
          </a:p>
          <a:p>
            <a:pPr algn="just"/>
            <a:r>
              <a:rPr lang="ru-RU" dirty="0"/>
              <a:t>Бурное начало болезни </a:t>
            </a:r>
          </a:p>
          <a:p>
            <a:pPr algn="just"/>
            <a:r>
              <a:rPr lang="ru-RU" dirty="0"/>
              <a:t>Рвота повторная, нередко многократная</a:t>
            </a:r>
          </a:p>
          <a:p>
            <a:pPr algn="just"/>
            <a:r>
              <a:rPr lang="ru-RU" dirty="0"/>
              <a:t>Повышение температуры тела (субфебрильные или фебрильные значения, реже – гипертермия)</a:t>
            </a:r>
          </a:p>
          <a:p>
            <a:pPr algn="just"/>
            <a:r>
              <a:rPr lang="ru-RU" dirty="0"/>
              <a:t>Боли в </a:t>
            </a:r>
            <a:r>
              <a:rPr lang="ru-RU" dirty="0" err="1"/>
              <a:t>эпигастрии</a:t>
            </a:r>
            <a:r>
              <a:rPr lang="ru-RU" dirty="0"/>
              <a:t> (в дебюте болезни)</a:t>
            </a:r>
          </a:p>
          <a:p>
            <a:pPr algn="just"/>
            <a:r>
              <a:rPr lang="ru-RU" dirty="0"/>
              <a:t>Возможны нарушения центральной гемодинамики, признаки эндотоксического шока </a:t>
            </a:r>
          </a:p>
          <a:p>
            <a:pPr algn="just"/>
            <a:r>
              <a:rPr lang="ru-RU" dirty="0"/>
              <a:t>У части заболевших – диарея (водянистого или инвазивного типа)</a:t>
            </a:r>
          </a:p>
          <a:p>
            <a:pPr algn="just"/>
            <a:r>
              <a:rPr lang="ru-RU" dirty="0"/>
              <a:t>Течение болезни кратковременное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 descr="http://zhkt.guru/i/images/ponos-rvota-rebenka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116" y="1261322"/>
            <a:ext cx="267126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detskiebolezni.com/wp-content/uploads/2016/01/1396160382_rvota-u-rebenka-e145332445859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010" y="3221519"/>
            <a:ext cx="2239207" cy="237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101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531"/>
            <a:ext cx="756084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Клинические проявления ОКИ у детей. Резюме.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268760"/>
            <a:ext cx="7848872" cy="532859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Клинические проявления зависят от причинного (этиологического) фактора и пути инфицирования.</a:t>
            </a:r>
          </a:p>
          <a:p>
            <a:pPr algn="just"/>
            <a:r>
              <a:rPr lang="ru-RU" dirty="0"/>
              <a:t>При пищевом пути инфицирования – большое количество пораженных, </a:t>
            </a:r>
            <a:r>
              <a:rPr lang="ru-RU" dirty="0" err="1"/>
              <a:t>одномоментность</a:t>
            </a:r>
            <a:r>
              <a:rPr lang="ru-RU" dirty="0"/>
              <a:t> развития симптомов, однотипность клиники, быстрое развертывание клинических симптомов, у небольшой части – диарея.  </a:t>
            </a:r>
          </a:p>
          <a:p>
            <a:pPr algn="just"/>
            <a:r>
              <a:rPr lang="ru-RU" dirty="0"/>
              <a:t>При контактно-бытовом пути инфицирования – «растянутость» вспышки во времени, клиника однотипная, при вирусных поражениях (</a:t>
            </a:r>
            <a:r>
              <a:rPr lang="ru-RU" dirty="0" err="1"/>
              <a:t>норовирусы</a:t>
            </a:r>
            <a:r>
              <a:rPr lang="ru-RU" dirty="0"/>
              <a:t>, </a:t>
            </a:r>
            <a:r>
              <a:rPr lang="ru-RU" dirty="0" err="1"/>
              <a:t>ротавирусы</a:t>
            </a:r>
            <a:r>
              <a:rPr lang="ru-RU" dirty="0"/>
              <a:t>) – рвота, у части – водянистая диарея, может протекать на фоне нормальной температуры, интоксикация умеренная/отсутствует.  </a:t>
            </a:r>
          </a:p>
        </p:txBody>
      </p:sp>
    </p:spTree>
    <p:extLst>
      <p:ext uri="{BB962C8B-B14F-4D97-AF65-F5344CB8AC3E}">
        <p14:creationId xmlns:p14="http://schemas.microsoft.com/office/powerpoint/2010/main" val="3727711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47248" cy="64807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Основные нормативные документы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23528" y="1340768"/>
            <a:ext cx="8291264" cy="511256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Постановление Главного государственного санитарного врача ЗК от 11.05.2012г. №77 «О представлении донесений (внеочередного и заключительного акта) о чрезвычайных ситуациях в области общественного здравоохранения санитарно-эпидемиологического характера»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 СанПиН 3.3686-21 "Санитарно-эпидемиологические требования по профилактике инфекционных болезней" (раздел «Профилактика острых кишечных инфекций»). 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Стандарт первичной медико-санитарной помощи детям при острых кишечных инфекциях и отравлениях легкой степени тяжести (Приказ МЗ РФ №869н от 09.11.2012 г.)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Стандарт первичной медико-санитарной помощи детям при диарее и гастроэнтерите предположительно инфекционной этиологии легкой степени тяжести (Приказ МЗ РФ №714н от 09.11.2012 г.)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2060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5738"/>
            <a:ext cx="6436122" cy="6486524"/>
          </a:xfrm>
        </p:spPr>
        <p:txBody>
          <a:bodyPr>
            <a:normAutofit fontScale="92500" lnSpcReduction="10000"/>
          </a:bodyPr>
          <a:lstStyle/>
          <a:p>
            <a:pPr marL="82550" indent="0" algn="ctr">
              <a:buNone/>
            </a:pPr>
            <a:r>
              <a:rPr lang="ru-RU" sz="2400" b="1" dirty="0">
                <a:solidFill>
                  <a:srgbClr val="C00000"/>
                </a:solidFill>
              </a:rPr>
              <a:t>Раздел "Профилактика острых кишечных инфекций»</a:t>
            </a:r>
          </a:p>
          <a:p>
            <a:pPr algn="just"/>
            <a:r>
              <a:rPr lang="ru-RU" sz="2400" dirty="0"/>
              <a:t>Медицинская организация, выявившая больного или носителя возбудителей ОКИ (в том числе при изменении диагноза), обязана принять меры по изоляции больного и направить экстренное извещение в территориальный орган, осуществляющий государственный санитарно-эпидемиологический надзор.</a:t>
            </a:r>
          </a:p>
          <a:p>
            <a:pPr algn="just"/>
            <a:r>
              <a:rPr lang="ru-RU" sz="2400" dirty="0"/>
              <a:t>Противоэпидемические мероприятия в очагах ОКИ и при эпидемическом подъеме заболеваемости ОКИ должны быть направлены:</a:t>
            </a:r>
          </a:p>
          <a:p>
            <a:pPr marL="82550" indent="0" algn="just">
              <a:buNone/>
            </a:pPr>
            <a:r>
              <a:rPr lang="ru-RU" sz="2400" dirty="0"/>
              <a:t>- на источник инфекции (изоляция, госпитализация);</a:t>
            </a:r>
          </a:p>
          <a:p>
            <a:pPr marL="82550" indent="0" algn="just">
              <a:buNone/>
            </a:pPr>
            <a:r>
              <a:rPr lang="ru-RU" sz="2400" dirty="0"/>
              <a:t>- на прекращение путей передачи инфекции;</a:t>
            </a:r>
          </a:p>
          <a:p>
            <a:pPr marL="82550" indent="0" algn="just">
              <a:buNone/>
            </a:pPr>
            <a:r>
              <a:rPr lang="ru-RU" sz="2400" dirty="0"/>
              <a:t>- наблюдение за контактными (7 дней) и проведение специфической профилактики.</a:t>
            </a:r>
          </a:p>
          <a:p>
            <a:endParaRPr lang="ru-RU" sz="2400" dirty="0"/>
          </a:p>
        </p:txBody>
      </p:sp>
      <p:pic>
        <p:nvPicPr>
          <p:cNvPr id="54274" name="Picture 2" descr="https://im0-tub-ru.yandex.net/i?id=87b60a138b09d121b37c951d52edadee&amp;n=33&amp;h=215&amp;w=2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908720"/>
            <a:ext cx="2066925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http://vacilek.ru/wp-content/uploads/2015/09/Health-Insurance-and-the-Affordable-Care-Act-Squa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573016"/>
            <a:ext cx="2047876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119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939" y="481234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Блок-схема представления внеочередного донесения о групповой заболеваемости</a:t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 </a:t>
            </a:r>
            <a:br>
              <a:rPr lang="ru-RU" sz="2400" dirty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73965"/>
            <a:ext cx="6713001" cy="5302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691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5603" y="476672"/>
            <a:ext cx="8136904" cy="1143000"/>
          </a:xfrm>
        </p:spPr>
        <p:txBody>
          <a:bodyPr>
            <a:normAutofit fontScale="90000"/>
          </a:bodyPr>
          <a:lstStyle/>
          <a:p>
            <a:pPr algn="ctr"/>
            <a:br>
              <a:rPr lang="en-US" b="1" dirty="0"/>
            </a:br>
            <a:br>
              <a:rPr lang="en-US" b="1" dirty="0"/>
            </a:br>
            <a:br>
              <a:rPr lang="en-US" b="1" dirty="0"/>
            </a:br>
            <a:br>
              <a:rPr lang="en-US" b="1" dirty="0"/>
            </a:br>
            <a:r>
              <a:rPr lang="ru-RU" b="1" dirty="0"/>
              <a:t>Оказание первичной </a:t>
            </a:r>
            <a:br>
              <a:rPr lang="ru-RU" b="1" dirty="0"/>
            </a:br>
            <a:r>
              <a:rPr lang="ru-RU" b="1" dirty="0"/>
              <a:t>медицинской помощи </a:t>
            </a:r>
            <a:br>
              <a:rPr lang="ru-RU" b="1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23528" y="1781049"/>
            <a:ext cx="5256584" cy="487375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Профилактика или лечение дегидратации (оральная регидратация)</a:t>
            </a:r>
          </a:p>
          <a:p>
            <a:endParaRPr lang="ru-RU" dirty="0"/>
          </a:p>
          <a:p>
            <a:r>
              <a:rPr lang="ru-RU" dirty="0"/>
              <a:t>Терапия основных клинических синдромов (рвота, диарея, повышение температуры)</a:t>
            </a:r>
          </a:p>
          <a:p>
            <a:endParaRPr lang="ru-RU" dirty="0"/>
          </a:p>
          <a:p>
            <a:r>
              <a:rPr lang="ru-RU" dirty="0"/>
              <a:t>Этиотропная терапия  </a:t>
            </a:r>
          </a:p>
          <a:p>
            <a:endParaRPr lang="ru-RU" dirty="0"/>
          </a:p>
          <a:p>
            <a:r>
              <a:rPr lang="ru-RU" dirty="0"/>
              <a:t>Тактический вопрос: изоляция, госпитализация!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Picture 11" descr="J01788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3140968"/>
            <a:ext cx="2799873" cy="2153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471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476672"/>
            <a:ext cx="7467600" cy="652463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Этиотропная терапия </a:t>
            </a:r>
          </a:p>
        </p:txBody>
      </p:sp>
      <p:sp>
        <p:nvSpPr>
          <p:cNvPr id="39939" name="TextBox 3"/>
          <p:cNvSpPr txBox="1">
            <a:spLocks noChangeArrowheads="1"/>
          </p:cNvSpPr>
          <p:nvPr/>
        </p:nvSpPr>
        <p:spPr bwMode="auto">
          <a:xfrm>
            <a:off x="900113" y="1735138"/>
            <a:ext cx="39741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2800" b="1" dirty="0"/>
              <a:t>Инвазивная диарея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1828800" y="2727065"/>
            <a:ext cx="1584325" cy="5032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941" name="TextBox 6"/>
          <p:cNvSpPr txBox="1">
            <a:spLocks noChangeArrowheads="1"/>
          </p:cNvSpPr>
          <p:nvPr/>
        </p:nvSpPr>
        <p:spPr bwMode="auto">
          <a:xfrm>
            <a:off x="457200" y="3626797"/>
            <a:ext cx="45641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itchFamily="18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/>
              <a:t>Рассмотреть вопрос об антибактериальной терапии </a:t>
            </a:r>
          </a:p>
        </p:txBody>
      </p:sp>
      <p:pic>
        <p:nvPicPr>
          <p:cNvPr id="7" name="Picture 2" descr="https://static.ngs.ru/news/preview/44c370c23b8ca45b9a5286a9d2ddac540149730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8" r="12172"/>
          <a:stretch/>
        </p:blipFill>
        <p:spPr bwMode="auto">
          <a:xfrm>
            <a:off x="5217451" y="1125273"/>
            <a:ext cx="3281097" cy="262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5706" y="4881717"/>
            <a:ext cx="77230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Стартовые препараты (</a:t>
            </a:r>
            <a:r>
              <a:rPr lang="ru-RU" dirty="0" err="1"/>
              <a:t>нифуроксазид</a:t>
            </a:r>
            <a:r>
              <a:rPr lang="ru-RU" dirty="0"/>
              <a:t>)</a:t>
            </a:r>
          </a:p>
          <a:p>
            <a:endParaRPr lang="ru-RU" dirty="0"/>
          </a:p>
          <a:p>
            <a:r>
              <a:rPr lang="ru-RU" dirty="0"/>
              <a:t>Препараты резерва (цефалоспорины 3 поколения с пероральным путем введения - </a:t>
            </a:r>
            <a:r>
              <a:rPr lang="ru-RU" dirty="0" err="1"/>
              <a:t>цефиксим</a:t>
            </a:r>
            <a:r>
              <a:rPr lang="ru-RU" dirty="0"/>
              <a:t>) могут выступать в качестве препарата выбора только при подозрении на </a:t>
            </a:r>
            <a:r>
              <a:rPr lang="ru-RU" dirty="0" err="1"/>
              <a:t>шигеллез</a:t>
            </a:r>
            <a:r>
              <a:rPr lang="ru-RU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02791" y="4125055"/>
            <a:ext cx="32764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Водянистая диарея – АБ НЕ ИСПОЛЬЗУЮТСЯ!!!</a:t>
            </a:r>
          </a:p>
        </p:txBody>
      </p:sp>
    </p:spTree>
    <p:extLst>
      <p:ext uri="{BB962C8B-B14F-4D97-AF65-F5344CB8AC3E}">
        <p14:creationId xmlns:p14="http://schemas.microsoft.com/office/powerpoint/2010/main" val="4204506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7620000" cy="1143000"/>
          </a:xfrm>
        </p:spPr>
        <p:txBody>
          <a:bodyPr>
            <a:normAutofit/>
          </a:bodyPr>
          <a:lstStyle/>
          <a:p>
            <a:r>
              <a:rPr lang="ru-RU" sz="3200" b="1" dirty="0" err="1">
                <a:solidFill>
                  <a:schemeClr val="accent4">
                    <a:lumMod val="50000"/>
                  </a:schemeClr>
                </a:solidFill>
              </a:rPr>
              <a:t>Нифуроксазид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МНН: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 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</a:rPr>
              <a:t>Nifuroxazide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295400"/>
            <a:ext cx="7791400" cy="5105400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Выпускается в капсулах, таблетках, суспензия для приема внутрь</a:t>
            </a:r>
          </a:p>
          <a:p>
            <a:pPr marL="114300" indent="0" algn="just">
              <a:buNone/>
            </a:pPr>
            <a:endParaRPr lang="ru-RU" dirty="0"/>
          </a:p>
          <a:p>
            <a:pPr algn="just"/>
            <a:r>
              <a:rPr lang="ru-RU" dirty="0"/>
              <a:t>Суспензии: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dirty="0" err="1"/>
              <a:t>Стопдиар</a:t>
            </a:r>
            <a:r>
              <a:rPr lang="ru-RU" dirty="0"/>
              <a:t> 220мг/5мл суспензия для приема внутрь; </a:t>
            </a:r>
            <a:r>
              <a:rPr lang="ru-RU" dirty="0" err="1"/>
              <a:t>Энтерофурил</a:t>
            </a:r>
            <a:r>
              <a:rPr lang="ru-RU" dirty="0"/>
              <a:t> суспензия 200мг/5мл 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Дозировка суспензии </a:t>
            </a:r>
            <a:r>
              <a:rPr lang="ru-RU" dirty="0" err="1"/>
              <a:t>Нифуроксазида</a:t>
            </a:r>
            <a:r>
              <a:rPr lang="ru-RU" dirty="0"/>
              <a:t> для детей:</a:t>
            </a:r>
          </a:p>
          <a:p>
            <a:pPr algn="just">
              <a:buFontTx/>
              <a:buChar char="-"/>
            </a:pPr>
            <a:r>
              <a:rPr lang="ru-RU" dirty="0"/>
              <a:t>в возрасте 2-6 месяцев – 2,5 мл дважды в сутки;</a:t>
            </a:r>
          </a:p>
          <a:p>
            <a:pPr algn="just">
              <a:buFontTx/>
              <a:buChar char="-"/>
            </a:pPr>
            <a:r>
              <a:rPr lang="ru-RU" dirty="0"/>
              <a:t>от 6 месяцев до 6 лет дозировка увеличивается: 5 мл суспензии </a:t>
            </a:r>
            <a:r>
              <a:rPr lang="ru-RU" dirty="0" err="1"/>
              <a:t>Нифуроксазида</a:t>
            </a:r>
            <a:r>
              <a:rPr lang="ru-RU" dirty="0"/>
              <a:t> трижды в день.</a:t>
            </a:r>
          </a:p>
          <a:p>
            <a:pPr algn="just">
              <a:buFontTx/>
              <a:buChar char="-"/>
            </a:pPr>
            <a:endParaRPr lang="ru-RU" dirty="0"/>
          </a:p>
          <a:p>
            <a:pPr algn="just"/>
            <a:r>
              <a:rPr lang="ru-RU" dirty="0"/>
              <a:t>Дети в возрасте 3 – 7 лет – принимать по 200 мг (1 капсула 200 мг или 2 капсулы 100 мг) 3 раза в сутки; Дети старше 7 лет и взрослые – принимать по 200 мг (1 капсула 200 мг или 2 капсулы 100 мг) 4 раза в сутки.</a:t>
            </a:r>
          </a:p>
        </p:txBody>
      </p:sp>
    </p:spTree>
    <p:extLst>
      <p:ext uri="{BB962C8B-B14F-4D97-AF65-F5344CB8AC3E}">
        <p14:creationId xmlns:p14="http://schemas.microsoft.com/office/powerpoint/2010/main" val="4135669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068" y="203343"/>
            <a:ext cx="8325207" cy="6350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Факторы, увеличивающие риск развития </a:t>
            </a:r>
            <a:b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ОКИ у детей  </a:t>
            </a:r>
          </a:p>
        </p:txBody>
      </p:sp>
      <p:pic>
        <p:nvPicPr>
          <p:cNvPr id="1026" name="Picture 2" descr="http://www.movananova.by/wp-content/uploads/2015/06/myj-ru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68" y="813856"/>
            <a:ext cx="3215820" cy="212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3-tub-ru.yandex.net/i?id=11e91a80d4d1722b724fa945eba67873&amp;n=33&amp;h=215&amp;w=3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68" y="3054169"/>
            <a:ext cx="3215820" cy="214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kirov-portal.ru/upload/iblock/af2/af2b470672766c996b4ec10c570d8a4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397" y="764704"/>
            <a:ext cx="2776051" cy="210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diety-dlya-kazhdogo.ru/images/stories/articles/zdorovoe-pitanie-dlja-detej-vlijanie-roditelej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919" y="3013346"/>
            <a:ext cx="2823858" cy="212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enza-n.ru/wp-content/uploads/2016/03/0000000032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918" y="4581128"/>
            <a:ext cx="3239229" cy="217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thumbs.dreamstime.com/z/dirty-hands-wash-your-hands-you-eat-vector-illustration-isolated-white-background-3628251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" t="1593" r="5435" b="14363"/>
          <a:stretch/>
        </p:blipFill>
        <p:spPr bwMode="auto">
          <a:xfrm>
            <a:off x="3302780" y="1971763"/>
            <a:ext cx="2613139" cy="208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4856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87F15-360E-45EA-A0C3-ADFDEFEBD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412332"/>
            <a:ext cx="638822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ea typeface="Times New Roman" panose="02020603050405020304" pitchFamily="18" charset="0"/>
              </a:rPr>
              <a:t>Рекомендации экспертов ВОЗ по терапии острого гастроэнтерита </a:t>
            </a:r>
            <a:br>
              <a:rPr lang="ru-RU" sz="2800" b="1" dirty="0">
                <a:solidFill>
                  <a:schemeClr val="accent4">
                    <a:lumMod val="50000"/>
                  </a:schemeClr>
                </a:solidFill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ea typeface="Times New Roman" panose="02020603050405020304" pitchFamily="18" charset="0"/>
              </a:rPr>
              <a:t>у детей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DFFB4023-695D-4859-8041-ACF55ACB81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892126"/>
              </p:ext>
            </p:extLst>
          </p:nvPr>
        </p:nvGraphicFramePr>
        <p:xfrm>
          <a:off x="1371600" y="1676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8786" name="Picture 2" descr="http://hckb.ru/upload/iblock/8f1/8f1157e1e277e036be2c536f5d1dcde5.jpg">
            <a:extLst>
              <a:ext uri="{FF2B5EF4-FFF2-40B4-BE49-F238E27FC236}">
                <a16:creationId xmlns:a16="http://schemas.microsoft.com/office/drawing/2014/main" id="{85023B0D-69BB-4AF4-8DAF-948F591C7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47221"/>
            <a:ext cx="1580005" cy="139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AFC98B4-9416-47D2-8437-60E39A6FB063}"/>
              </a:ext>
            </a:extLst>
          </p:cNvPr>
          <p:cNvSpPr/>
          <p:nvPr/>
        </p:nvSpPr>
        <p:spPr>
          <a:xfrm>
            <a:off x="179512" y="5787449"/>
            <a:ext cx="7848872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водянистой диарее эксперты ВОЗ (2006) признают абсолютно доказанной эффективность только двух терапевтических мероприятий – регидратации и адекватного питания.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16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8DD596B-BEEA-40EE-A78A-1D5A70403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332656"/>
            <a:ext cx="8610600" cy="99060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Рекомендации ВОЗ по ОР </a:t>
            </a:r>
            <a:br>
              <a:rPr lang="ru-RU" sz="28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(для развивающихся стран)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F209C304-D587-417A-B2D3-0673A00348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9302185"/>
              </p:ext>
            </p:extLst>
          </p:nvPr>
        </p:nvGraphicFramePr>
        <p:xfrm>
          <a:off x="469574" y="1628800"/>
          <a:ext cx="7511752" cy="45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1099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752CD4-EBD7-4614-A67C-012E787E8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340768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Оральная регидратация – план В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6D0905CF-18A6-4FCC-8C4D-D937773077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8203524"/>
              </p:ext>
            </p:extLst>
          </p:nvPr>
        </p:nvGraphicFramePr>
        <p:xfrm>
          <a:off x="296838" y="2968606"/>
          <a:ext cx="8229600" cy="1529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5066">
                  <a:extLst>
                    <a:ext uri="{9D8B030D-6E8A-4147-A177-3AD203B41FA5}">
                      <a16:colId xmlns:a16="http://schemas.microsoft.com/office/drawing/2014/main" val="3748793428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833462856"/>
                    </a:ext>
                  </a:extLst>
                </a:gridCol>
                <a:gridCol w="1302494">
                  <a:extLst>
                    <a:ext uri="{9D8B030D-6E8A-4147-A177-3AD203B41FA5}">
                      <a16:colId xmlns:a16="http://schemas.microsoft.com/office/drawing/2014/main" val="281144028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1180000647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874719410"/>
                    </a:ext>
                  </a:extLst>
                </a:gridCol>
              </a:tblGrid>
              <a:tr h="33403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Возраст 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До 4-х мес.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4-12 мес.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12-24 мес.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C00000"/>
                          </a:solidFill>
                        </a:rPr>
                        <a:t>2-5 лет и старше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812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Масса тела, кг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До 6 кг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От 6 до 10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От 10 до 12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12-19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152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Объем орального раствора, мл 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200-400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400-700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700-900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900-1400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309034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9DF0ADB-E8A3-4EC5-8056-B44914811619}"/>
              </a:ext>
            </a:extLst>
          </p:cNvPr>
          <p:cNvSpPr txBox="1"/>
          <p:nvPr/>
        </p:nvSpPr>
        <p:spPr>
          <a:xfrm>
            <a:off x="289620" y="6165304"/>
            <a:ext cx="7875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М.К. Бехтерева и </a:t>
            </a:r>
            <a:r>
              <a:rPr lang="ru-RU" sz="1400" dirty="0" err="1"/>
              <a:t>соавт</a:t>
            </a:r>
            <a:r>
              <a:rPr lang="ru-RU" sz="1400" dirty="0"/>
              <a:t>. </a:t>
            </a:r>
            <a:r>
              <a:rPr lang="ru-RU" sz="1400" dirty="0" err="1"/>
              <a:t>Регидратационная</a:t>
            </a:r>
            <a:r>
              <a:rPr lang="ru-RU" sz="1400" dirty="0"/>
              <a:t> терапия – основа лечения острых кишечных инфекций //Медицинский совет, 2017. - №4. – С.11- 15</a:t>
            </a:r>
          </a:p>
        </p:txBody>
      </p:sp>
    </p:spTree>
    <p:extLst>
      <p:ext uri="{BB962C8B-B14F-4D97-AF65-F5344CB8AC3E}">
        <p14:creationId xmlns:p14="http://schemas.microsoft.com/office/powerpoint/2010/main" val="32865959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836712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Verdana" pitchFamily="34" charset="0"/>
              </a:rPr>
              <a:t>Показания для госпитализации детей с ОКИ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Verdana" pitchFamily="34" charset="0"/>
              </a:rPr>
              <a:t> 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44824"/>
            <a:ext cx="594987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292934"/>
                </a:solidFill>
                <a:latin typeface="Verdana" pitchFamily="34" charset="0"/>
              </a:rPr>
              <a:t>Все тяжелые формы ОКИ, независимо от возраста и среднетяжелые – у детей до 2-х лет.</a:t>
            </a:r>
          </a:p>
          <a:p>
            <a:pPr algn="just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endParaRPr lang="ru-RU" sz="2000" dirty="0">
              <a:solidFill>
                <a:srgbClr val="292934"/>
              </a:solidFill>
              <a:latin typeface="Verdana" pitchFamily="34" charset="0"/>
            </a:endParaRPr>
          </a:p>
          <a:p>
            <a:pPr algn="just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292934"/>
                </a:solidFill>
                <a:latin typeface="Verdana" pitchFamily="34" charset="0"/>
              </a:rPr>
              <a:t>Дети из «групп риска»  (недоношенные, маловесные, имеющие врожденные пороки развития и пр.), независимо от тяжести болезни.</a:t>
            </a:r>
          </a:p>
          <a:p>
            <a:pPr algn="just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endParaRPr lang="ru-RU" sz="2000" dirty="0">
              <a:solidFill>
                <a:srgbClr val="292934"/>
              </a:solidFill>
              <a:latin typeface="Verdana" pitchFamily="34" charset="0"/>
            </a:endParaRPr>
          </a:p>
          <a:p>
            <a:pPr algn="just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292934"/>
                </a:solidFill>
                <a:latin typeface="Verdana" pitchFamily="34" charset="0"/>
              </a:rPr>
              <a:t>Дети с любой тяжестью заболевания при отсутствии необходимых возможностей для организации лечения на дому.</a:t>
            </a:r>
          </a:p>
          <a:p>
            <a:pPr algn="just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endParaRPr lang="ru-RU" sz="2000" dirty="0">
              <a:solidFill>
                <a:srgbClr val="292934"/>
              </a:solidFill>
              <a:latin typeface="Verdana" pitchFamily="34" charset="0"/>
            </a:endParaRPr>
          </a:p>
          <a:p>
            <a:pPr algn="just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292934"/>
                </a:solidFill>
                <a:latin typeface="Verdana" pitchFamily="34" charset="0"/>
              </a:rPr>
              <a:t>Дети из закрытых детских коллективов (дома ребенка, детские дома, санатории и др.), независимо от тяжести заболевания. </a:t>
            </a:r>
          </a:p>
        </p:txBody>
      </p:sp>
      <p:pic>
        <p:nvPicPr>
          <p:cNvPr id="7" name="Picture 2" descr="http://www.bundoo.com/wp-content/uploads/2015/07/4-food-remedies-for-constipation-in-toddl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919" y="1844824"/>
            <a:ext cx="2133600" cy="1423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m3-tub-ru.yandex.net/i?id=33d8c0ff1c2e0c7096c7c1016bae8e69&amp;n=33&amp;h=215&amp;w=46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71"/>
          <a:stretch/>
        </p:blipFill>
        <p:spPr bwMode="auto">
          <a:xfrm>
            <a:off x="6588224" y="3933056"/>
            <a:ext cx="2133600" cy="137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0499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0DA79FD-182F-4B8D-8734-A5C992DC7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402" y="1052736"/>
            <a:ext cx="4839073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Основные положения медикаментозной терапии ОГЭ в руководстве ESPGHAN: РВОТА и ограничения в инструкциях к применению некоторых «привычных препаратов» для борьбы с ней в практике педиатра. </a:t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884B8AB-5BBB-4020-BFC1-0C23009CD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654697"/>
            <a:ext cx="5050971" cy="422148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/>
              <a:t>противорвотные препараты не рекомендуется рутинно использовать при ОГЭ;</a:t>
            </a:r>
          </a:p>
          <a:p>
            <a:pPr algn="just"/>
            <a:r>
              <a:rPr lang="ru-RU" sz="2000" dirty="0"/>
              <a:t>показания для применения противорвотных препаратов: персистентная рвота, которая мешает проведению ОР; </a:t>
            </a:r>
          </a:p>
          <a:p>
            <a:pPr algn="just"/>
            <a:r>
              <a:rPr lang="ru-RU" sz="2000" dirty="0"/>
              <a:t>применение противорвотного средства </a:t>
            </a:r>
            <a:r>
              <a:rPr lang="ru-RU" sz="2000" dirty="0" err="1"/>
              <a:t>ондансетрона</a:t>
            </a:r>
            <a:r>
              <a:rPr lang="ru-RU" sz="2000" dirty="0"/>
              <a:t> может быть эффективным у детей со рвотой, однако нужны дополнительные исследования для оценки безопасности данного препарата (уровень доказательности II, B).</a:t>
            </a:r>
          </a:p>
          <a:p>
            <a:pPr marL="0" indent="0" algn="just">
              <a:buNone/>
            </a:pP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EB8A6-D910-6A19-A585-B872430A92AB}"/>
              </a:ext>
            </a:extLst>
          </p:cNvPr>
          <p:cNvSpPr txBox="1"/>
          <p:nvPr/>
        </p:nvSpPr>
        <p:spPr>
          <a:xfrm>
            <a:off x="5231655" y="382012"/>
            <a:ext cx="3429000" cy="304698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Ондансетрон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4 мг (табл.) для детей от 3-х лет до 18 лет не рекомендуется, целесообразно его в/в или в/м введение 0,15 мг/кг (стационарные условия, оказание неотложной помощи!).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solidFill>
                  <a:srgbClr val="292934"/>
                </a:solidFill>
                <a:latin typeface="Arial" charset="0"/>
              </a:rPr>
              <a:t>Для неотложной помощи – церукал РД - 0,1 мг метоклопрамида/кг массы тела, максимальная СД -  0,5 мг метоклопрамида/кг массы тела.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292934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824B20-A990-5248-4344-51D273E9AE49}"/>
              </a:ext>
            </a:extLst>
          </p:cNvPr>
          <p:cNvSpPr txBox="1"/>
          <p:nvPr/>
        </p:nvSpPr>
        <p:spPr>
          <a:xfrm>
            <a:off x="5220073" y="3543875"/>
            <a:ext cx="3429000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Домперидон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–суспензия для приема внутрь: возрастные противопоказания для использования детям до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12 лет при МТ менее 35 кг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(возможно использование детям до 12 лет с МТ и более 35 кг по 10 мл х 3 р/д).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DE59F-617B-BCD6-4760-50976230B96B}"/>
              </a:ext>
            </a:extLst>
          </p:cNvPr>
          <p:cNvSpPr txBox="1"/>
          <p:nvPr/>
        </p:nvSpPr>
        <p:spPr>
          <a:xfrm>
            <a:off x="16327" y="5942320"/>
            <a:ext cx="91113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Применение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домперидона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в педиатрической практике значительно ограничено Европейским агентством лекарственных средств  из-за высокого риска удлинения интервала QT и развития аритмии, а в США препарат не прошел регистрацию FDA! </a:t>
            </a:r>
          </a:p>
        </p:txBody>
      </p:sp>
    </p:spTree>
    <p:extLst>
      <p:ext uri="{BB962C8B-B14F-4D97-AF65-F5344CB8AC3E}">
        <p14:creationId xmlns:p14="http://schemas.microsoft.com/office/powerpoint/2010/main" val="30835330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915400" cy="1143000"/>
          </a:xfrm>
          <a:noFill/>
        </p:spPr>
        <p:txBody>
          <a:bodyPr>
            <a:normAutofit/>
          </a:bodyPr>
          <a:lstStyle/>
          <a:p>
            <a:pPr algn="ctr" eaLnBrk="1" hangingPunct="1"/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Опорные диагностические признаки энтеровирусной инфекции у детей.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272143" y="1879600"/>
            <a:ext cx="5307969" cy="4789487"/>
          </a:xfrm>
        </p:spPr>
        <p:txBody>
          <a:bodyPr/>
          <a:lstStyle/>
          <a:p>
            <a:pPr algn="just" eaLnBrk="1" hangingPunct="1"/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осенне-летняя сезонность,</a:t>
            </a:r>
          </a:p>
          <a:p>
            <a:pPr algn="just" eaLnBrk="1" hangingPunct="1"/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нередко групповые случаи заболевания,</a:t>
            </a:r>
          </a:p>
          <a:p>
            <a:pPr algn="just" eaLnBrk="1" hangingPunct="1"/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острое начало заболевания с гриппоподобными симптомами </a:t>
            </a:r>
            <a:r>
              <a:rPr lang="ru-RU" sz="20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(летний грипп!!!)</a:t>
            </a: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</a:p>
          <a:p>
            <a:pPr algn="just" eaLnBrk="1" hangingPunct="1"/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лихорадка,</a:t>
            </a:r>
          </a:p>
          <a:p>
            <a:pPr algn="just" eaLnBrk="1" hangingPunct="1"/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полиморфизм клинических проявлений.</a:t>
            </a:r>
          </a:p>
        </p:txBody>
      </p:sp>
      <p:pic>
        <p:nvPicPr>
          <p:cNvPr id="13314" name="Picture 2" descr="https://im1-tub-ru.yandex.net/i?id=5287413b686fdfe8908b5148982043ae&amp;n=33&amp;h=190&amp;w=3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00808"/>
            <a:ext cx="29718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motivatorov.net/wp-content/uploads/2013/05/zachem-neobxodimo-delat-nejrosonografiy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669" y="3717032"/>
            <a:ext cx="2803979" cy="187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7038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2906D5-6C88-4B72-8857-8109CFA1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620688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chemeClr val="accent1">
                    <a:lumMod val="50000"/>
                  </a:schemeClr>
                </a:solidFill>
              </a:rPr>
              <a:t>Клинически выраженная инфекция COVID-19 проявляется следующими формами у детей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8B871C-B917-4E3F-91CD-FB8F7A14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844824"/>
            <a:ext cx="7704856" cy="4752528"/>
          </a:xfrm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2000" dirty="0"/>
              <a:t>острая респираторная вирусная инфекция легкого течения;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dirty="0"/>
              <a:t>пневмония без дыхательной недостаточности;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dirty="0"/>
              <a:t>пневмония с острой дыхательной недостаточностью (ОДН);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dirty="0"/>
              <a:t>острый респираторный дистресс-синдром (ОРДС);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dirty="0" err="1"/>
              <a:t>мультисистемный</a:t>
            </a:r>
            <a:r>
              <a:rPr lang="ru-RU" sz="2000" dirty="0"/>
              <a:t> воспалительный синдром (МВС) у детей, связанный с SARS-CoV-2, протекающий с симптоматикой неполного синдрома Кавасаки, а также </a:t>
            </a:r>
            <a:r>
              <a:rPr lang="ru-RU" sz="2000" dirty="0" err="1"/>
              <a:t>гемофагоцитарным</a:t>
            </a:r>
            <a:r>
              <a:rPr lang="ru-RU" sz="2000" dirty="0"/>
              <a:t> </a:t>
            </a:r>
            <a:r>
              <a:rPr lang="ru-RU" sz="2000" dirty="0" err="1"/>
              <a:t>лимфогистиоцитозом</a:t>
            </a:r>
            <a:r>
              <a:rPr lang="ru-RU" sz="2000" dirty="0"/>
              <a:t>/синдромом активации макрофагов/</a:t>
            </a:r>
            <a:r>
              <a:rPr lang="ru-RU" sz="2000" dirty="0" err="1"/>
              <a:t>гемофагоцитарным</a:t>
            </a:r>
            <a:r>
              <a:rPr lang="ru-RU" sz="2000" dirty="0"/>
              <a:t> синдромом (ГФС).</a:t>
            </a:r>
          </a:p>
        </p:txBody>
      </p:sp>
    </p:spTree>
    <p:extLst>
      <p:ext uri="{BB962C8B-B14F-4D97-AF65-F5344CB8AC3E}">
        <p14:creationId xmlns:p14="http://schemas.microsoft.com/office/powerpoint/2010/main" val="27668525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8759" t="25096" r="35172" b="34504"/>
          <a:stretch/>
        </p:blipFill>
        <p:spPr>
          <a:xfrm>
            <a:off x="119470" y="1498147"/>
            <a:ext cx="8556986" cy="386170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B49ED1E-5E56-4BC0-BD50-20F7E4B98B1A}"/>
              </a:ext>
            </a:extLst>
          </p:cNvPr>
          <p:cNvSpPr/>
          <p:nvPr/>
        </p:nvSpPr>
        <p:spPr>
          <a:xfrm>
            <a:off x="119470" y="1657350"/>
            <a:ext cx="4803595" cy="408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95B105-D02A-4A10-9D52-5C605BA84F40}"/>
              </a:ext>
            </a:extLst>
          </p:cNvPr>
          <p:cNvSpPr txBox="1"/>
          <p:nvPr/>
        </p:nvSpPr>
        <p:spPr>
          <a:xfrm>
            <a:off x="611560" y="587548"/>
            <a:ext cx="7306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Основные отличия ОРВИ, гриппа и </a:t>
            </a:r>
          </a:p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COVID-19-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инфекции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B0D8D7-0A42-4B4C-A7D3-0DE32A4126D1}"/>
              </a:ext>
            </a:extLst>
          </p:cNvPr>
          <p:cNvSpPr txBox="1"/>
          <p:nvPr/>
        </p:nvSpPr>
        <p:spPr>
          <a:xfrm>
            <a:off x="357961" y="6165304"/>
            <a:ext cx="45720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50" dirty="0"/>
              <a:t>https://www.rospotrebnadzor.ru</a:t>
            </a:r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15527438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9B85A2-88A1-4F6E-A358-E9822D90EE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571" t="34603" r="34465" b="28889"/>
          <a:stretch/>
        </p:blipFill>
        <p:spPr>
          <a:xfrm>
            <a:off x="236765" y="1322614"/>
            <a:ext cx="2298139" cy="17502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C2889B-52F1-4781-A6B7-C52202188EDC}"/>
              </a:ext>
            </a:extLst>
          </p:cNvPr>
          <p:cNvSpPr txBox="1"/>
          <p:nvPr/>
        </p:nvSpPr>
        <p:spPr>
          <a:xfrm>
            <a:off x="0" y="3032286"/>
            <a:ext cx="2969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Папулезная сыпь на 5-ые сутки:</a:t>
            </a:r>
          </a:p>
          <a:p>
            <a:pPr algn="ctr"/>
            <a:r>
              <a:rPr lang="ru-RU" sz="1200" dirty="0"/>
              <a:t>папулезная сыпь в области шеи и грудной клетки с последующей трансформацией в везикулы, эрозии, корочки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774130-57C3-4F45-B911-E6C1153BFA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22" t="34603" r="63214" b="14445"/>
          <a:stretch/>
        </p:blipFill>
        <p:spPr>
          <a:xfrm>
            <a:off x="3575957" y="1311585"/>
            <a:ext cx="1912179" cy="203248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6CA2C04-EE34-4B7A-92E1-25480EDFC4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018" t="34603" r="32768" b="14445"/>
          <a:stretch/>
        </p:blipFill>
        <p:spPr>
          <a:xfrm>
            <a:off x="6525269" y="1298373"/>
            <a:ext cx="1912179" cy="19424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2F85A3-56FA-4CA1-9062-1EE3FE21388E}"/>
              </a:ext>
            </a:extLst>
          </p:cNvPr>
          <p:cNvSpPr txBox="1"/>
          <p:nvPr/>
        </p:nvSpPr>
        <p:spPr>
          <a:xfrm>
            <a:off x="2813949" y="3298872"/>
            <a:ext cx="3788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Папулезно-сквамозная сыпь </a:t>
            </a:r>
          </a:p>
          <a:p>
            <a:pPr algn="ctr"/>
            <a:r>
              <a:rPr lang="ru-RU" sz="1200" dirty="0"/>
              <a:t>на 10-ые сутки (напоминает розовый лишай): </a:t>
            </a:r>
            <a:r>
              <a:rPr lang="ru-RU" sz="1200" dirty="0" err="1"/>
              <a:t>эритематозные</a:t>
            </a:r>
            <a:r>
              <a:rPr lang="ru-RU" sz="1200" dirty="0"/>
              <a:t> бляшки разных размеров диаметром</a:t>
            </a:r>
          </a:p>
          <a:p>
            <a:pPr algn="ctr"/>
            <a:r>
              <a:rPr lang="ru-RU" sz="1200" dirty="0"/>
              <a:t>от 0,5 до 1,5 см с венчиком шелушения</a:t>
            </a:r>
            <a:endParaRPr lang="ru-RU" sz="135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E676B4-2E88-4505-AD9E-4532D9B5919B}"/>
              </a:ext>
            </a:extLst>
          </p:cNvPr>
          <p:cNvSpPr txBox="1"/>
          <p:nvPr/>
        </p:nvSpPr>
        <p:spPr>
          <a:xfrm>
            <a:off x="6334387" y="3247983"/>
            <a:ext cx="2618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err="1"/>
              <a:t>Макуло</a:t>
            </a:r>
            <a:r>
              <a:rPr lang="ru-RU" sz="1200" dirty="0"/>
              <a:t>-папулезная сыпь (напоминает корь) на 7-ые сутки, но без этапности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DAD7345-52EE-40A7-B6D2-4479652C63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036" t="48391" r="39286" b="6032"/>
          <a:stretch/>
        </p:blipFill>
        <p:spPr>
          <a:xfrm rot="5400000">
            <a:off x="527192" y="3907339"/>
            <a:ext cx="1884759" cy="213066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134AE9-093A-4554-90CC-A55175ACA845}"/>
              </a:ext>
            </a:extLst>
          </p:cNvPr>
          <p:cNvSpPr txBox="1"/>
          <p:nvPr/>
        </p:nvSpPr>
        <p:spPr>
          <a:xfrm>
            <a:off x="2534903" y="4731189"/>
            <a:ext cx="2326821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err="1"/>
              <a:t>Макуло</a:t>
            </a:r>
            <a:r>
              <a:rPr lang="ru-RU" sz="1050" dirty="0"/>
              <a:t>-папулезная сыпь по типу </a:t>
            </a:r>
            <a:r>
              <a:rPr lang="ru-RU" sz="1050" dirty="0" err="1"/>
              <a:t>токсикодермии</a:t>
            </a:r>
            <a:r>
              <a:rPr lang="ru-RU" sz="1050" dirty="0"/>
              <a:t>: </a:t>
            </a:r>
          </a:p>
          <a:p>
            <a:pPr algn="ctr"/>
            <a:r>
              <a:rPr lang="ru-RU" sz="1050" dirty="0"/>
              <a:t>обильные сливные пятнистые и точечные высыпания, часть элементов кольцевидной формы по типу полиморфной экссудативной эритемы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5053C43-6EB7-4B45-BF5B-B0B387349A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8123" y="4194917"/>
            <a:ext cx="2326820" cy="168074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E17E23D-B710-4B5A-9D3A-668FC16393B1}"/>
              </a:ext>
            </a:extLst>
          </p:cNvPr>
          <p:cNvSpPr txBox="1"/>
          <p:nvPr/>
        </p:nvSpPr>
        <p:spPr>
          <a:xfrm>
            <a:off x="7293580" y="4731189"/>
            <a:ext cx="18504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Крупнопятнистая сыпь по типу крапивницы на 3-и сутки </a:t>
            </a:r>
          </a:p>
        </p:txBody>
      </p:sp>
    </p:spTree>
    <p:extLst>
      <p:ext uri="{BB962C8B-B14F-4D97-AF65-F5344CB8AC3E}">
        <p14:creationId xmlns:p14="http://schemas.microsoft.com/office/powerpoint/2010/main" val="21186399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29B621-85A4-40A1-821A-E9C9932633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" t="14533" r="43538" b="14181"/>
          <a:stretch/>
        </p:blipFill>
        <p:spPr>
          <a:xfrm rot="5400000">
            <a:off x="753332" y="838956"/>
            <a:ext cx="3960440" cy="39559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52422E0-D02A-4BB9-8789-A23CB3FBA8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08004" y="3284984"/>
            <a:ext cx="3744415" cy="2808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1A5F88A-AE95-AD71-84D3-B4A6196DAF79}"/>
              </a:ext>
            </a:extLst>
          </p:cNvPr>
          <p:cNvSpPr txBox="1"/>
          <p:nvPr/>
        </p:nvSpPr>
        <p:spPr>
          <a:xfrm>
            <a:off x="5076055" y="866191"/>
            <a:ext cx="37179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Кавасаки-подобные проявления заболевания и синдром экзантемы при </a:t>
            </a:r>
            <a:r>
              <a:rPr lang="en-US" b="1" dirty="0"/>
              <a:t>COVID-19</a:t>
            </a:r>
            <a:r>
              <a:rPr lang="ru-RU" b="1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8264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72289427"/>
              </p:ext>
            </p:extLst>
          </p:nvPr>
        </p:nvGraphicFramePr>
        <p:xfrm>
          <a:off x="323528" y="332656"/>
          <a:ext cx="7848872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94049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A4AE91B-9F68-4688-A1CB-81DFD1F49A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41644"/>
            <a:ext cx="3816424" cy="508856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2F860F8-6950-447C-9B6D-6A91149DB9A6}"/>
              </a:ext>
            </a:extLst>
          </p:cNvPr>
          <p:cNvSpPr txBox="1"/>
          <p:nvPr/>
        </p:nvSpPr>
        <p:spPr>
          <a:xfrm>
            <a:off x="5076056" y="2132856"/>
            <a:ext cx="3456384" cy="279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50" b="1" dirty="0"/>
              <a:t>Больной К., возраст – 2 г 8 мес.</a:t>
            </a:r>
          </a:p>
          <a:p>
            <a:pPr algn="just"/>
            <a:endParaRPr lang="ru-RU" sz="1350" b="1" dirty="0"/>
          </a:p>
          <a:p>
            <a:pPr algn="just"/>
            <a:r>
              <a:rPr lang="ru-RU" sz="1350" b="1" dirty="0"/>
              <a:t> Госпитализирован с ДЗ: ОРВИ. Болезнь Дауна. </a:t>
            </a:r>
            <a:r>
              <a:rPr lang="ru-RU" sz="1350" b="1" dirty="0" err="1"/>
              <a:t>Токсикодермия</a:t>
            </a:r>
            <a:r>
              <a:rPr lang="ru-RU" sz="1350" b="1" dirty="0"/>
              <a:t>.  26.06.2021. </a:t>
            </a:r>
          </a:p>
          <a:p>
            <a:pPr algn="just"/>
            <a:endParaRPr lang="ru-RU" sz="1350" b="1" dirty="0"/>
          </a:p>
          <a:p>
            <a:pPr algn="just"/>
            <a:r>
              <a:rPr lang="ru-RU" sz="1350" b="1" dirty="0"/>
              <a:t>Катар ВДП. Субфебрилитет.</a:t>
            </a:r>
          </a:p>
          <a:p>
            <a:pPr algn="just"/>
            <a:r>
              <a:rPr lang="ru-RU" sz="1350" b="1" dirty="0"/>
              <a:t> </a:t>
            </a:r>
          </a:p>
          <a:p>
            <a:pPr algn="just"/>
            <a:r>
              <a:rPr lang="ru-RU" sz="1350" b="1" dirty="0"/>
              <a:t>Семейный контакт по </a:t>
            </a:r>
            <a:r>
              <a:rPr lang="en-US" sz="1350" b="1" dirty="0"/>
              <a:t>COVID</a:t>
            </a:r>
            <a:r>
              <a:rPr lang="ru-RU" sz="1350" b="1" dirty="0"/>
              <a:t>-19. </a:t>
            </a:r>
          </a:p>
          <a:p>
            <a:pPr algn="just"/>
            <a:endParaRPr lang="ru-RU" sz="1350" b="1" dirty="0"/>
          </a:p>
          <a:p>
            <a:pPr algn="just"/>
            <a:r>
              <a:rPr lang="ru-RU" sz="1350" b="1" dirty="0"/>
              <a:t>ПЦР-тест</a:t>
            </a:r>
            <a:r>
              <a:rPr lang="en-US" sz="1350" b="1" dirty="0"/>
              <a:t> </a:t>
            </a:r>
            <a:r>
              <a:rPr lang="ru-RU" sz="1350" b="1" dirty="0"/>
              <a:t>на  </a:t>
            </a:r>
            <a:r>
              <a:rPr lang="en-US" sz="1350" b="1" dirty="0"/>
              <a:t>SARS-CoV-2</a:t>
            </a:r>
            <a:r>
              <a:rPr lang="ru-RU" sz="1350" b="1" dirty="0"/>
              <a:t> – положительный результат. </a:t>
            </a:r>
          </a:p>
          <a:p>
            <a:pPr algn="just"/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25537269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7C5E5E0-F89A-1B29-0822-1BD0D4A6E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354839"/>
            <a:ext cx="7467600" cy="1143000"/>
          </a:xfrm>
        </p:spPr>
        <p:txBody>
          <a:bodyPr/>
          <a:lstStyle/>
          <a:p>
            <a:pPr algn="ctr"/>
            <a:r>
              <a:rPr lang="ru-RU" dirty="0"/>
              <a:t>Тактика медицинского работника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C0AB4A1-6FEA-DCF1-EEFD-194DDDA4111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23528" y="1628800"/>
            <a:ext cx="5842992" cy="4873752"/>
          </a:xfrm>
        </p:spPr>
        <p:txBody>
          <a:bodyPr/>
          <a:lstStyle/>
          <a:p>
            <a:r>
              <a:rPr lang="ru-RU" dirty="0"/>
              <a:t>Своевременная изоляция </a:t>
            </a:r>
          </a:p>
          <a:p>
            <a:r>
              <a:rPr lang="ru-RU" dirty="0"/>
              <a:t>Определение тяжести течения заболевания </a:t>
            </a:r>
          </a:p>
          <a:p>
            <a:pPr algn="just"/>
            <a:r>
              <a:rPr lang="ru-RU" dirty="0"/>
              <a:t>Назначение симптоматического и этиотропного (препараты ИФН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ɑ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2в, предпочтение отдать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интраназальным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формам )</a:t>
            </a:r>
            <a:r>
              <a:rPr lang="ru-RU" dirty="0"/>
              <a:t> лечения </a:t>
            </a:r>
          </a:p>
          <a:p>
            <a:pPr algn="just"/>
            <a:r>
              <a:rPr lang="ru-RU" dirty="0"/>
              <a:t>Госпитализация (ее экстренность будет определяться тяжестью течения инфекции) 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EBA3A-05B7-3292-3621-CC2EB9776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2636912"/>
            <a:ext cx="2015842" cy="234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596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C1D8C1-CD2B-7FF9-D0FE-664D46645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92896"/>
            <a:ext cx="7467600" cy="1143000"/>
          </a:xfrm>
        </p:spPr>
        <p:txBody>
          <a:bodyPr/>
          <a:lstStyle/>
          <a:p>
            <a:pPr algn="ctr"/>
            <a:r>
              <a:rPr lang="ru-RU" b="1" dirty="0"/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72021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63272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Основные цели и задачи медицинского работника в отношении ОКИ в период летней оздоровительной кампании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179512" y="1880347"/>
            <a:ext cx="8363272" cy="4873752"/>
          </a:xfrm>
        </p:spPr>
        <p:txBody>
          <a:bodyPr/>
          <a:lstStyle/>
          <a:p>
            <a:pPr algn="just"/>
            <a:r>
              <a:rPr lang="ru-RU" b="1" dirty="0"/>
              <a:t>Своевременная клиническая диагностика ОКИ</a:t>
            </a:r>
          </a:p>
          <a:p>
            <a:pPr algn="just"/>
            <a:r>
              <a:rPr lang="ru-RU" b="1" dirty="0"/>
              <a:t>Своевременное информирование о случаях ОКИ </a:t>
            </a:r>
          </a:p>
          <a:p>
            <a:pPr algn="just"/>
            <a:r>
              <a:rPr lang="ru-RU" b="1" dirty="0"/>
              <a:t>Своевременная изоляция больных</a:t>
            </a:r>
          </a:p>
          <a:p>
            <a:pPr algn="just"/>
            <a:r>
              <a:rPr lang="ru-RU" b="1" dirty="0"/>
              <a:t>Оказание первичной медицинской помощи </a:t>
            </a:r>
          </a:p>
          <a:p>
            <a:pPr algn="just"/>
            <a:r>
              <a:rPr lang="ru-RU" b="1" dirty="0"/>
              <a:t>Работа с контактными лицами </a:t>
            </a:r>
          </a:p>
          <a:p>
            <a:pPr algn="just"/>
            <a:r>
              <a:rPr lang="ru-RU" b="1" dirty="0"/>
              <a:t>Постэкспозиционная </a:t>
            </a:r>
          </a:p>
          <a:p>
            <a:pPr marL="0" indent="0" algn="just">
              <a:buNone/>
            </a:pPr>
            <a:r>
              <a:rPr lang="ru-RU" b="1" dirty="0"/>
              <a:t>    профилактика </a:t>
            </a:r>
          </a:p>
          <a:p>
            <a:endParaRPr lang="ru-RU" dirty="0"/>
          </a:p>
        </p:txBody>
      </p:sp>
      <p:pic>
        <p:nvPicPr>
          <p:cNvPr id="5" name="Picture 2" descr="https://im3-tub-ru.yandex.net/i?id=b9644e9b5a630222e9127e0fb1d2b65d&amp;n=33&amp;h=215&amp;w=2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985" y="4436002"/>
            <a:ext cx="2792497" cy="231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056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556" y="476672"/>
            <a:ext cx="7992888" cy="8549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Классические клинические проявления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манифестных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форм ОКИ у детей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107504" y="1700808"/>
            <a:ext cx="5608174" cy="4873752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ru-RU" dirty="0"/>
              <a:t>Острое начало заболевания  </a:t>
            </a:r>
          </a:p>
          <a:p>
            <a:pPr algn="just">
              <a:buFont typeface="Courier New" pitchFamily="49" charset="0"/>
              <a:buChar char="o"/>
            </a:pPr>
            <a:r>
              <a:rPr lang="ru-RU" dirty="0"/>
              <a:t>Лихорадочно-интоксикационный синдром</a:t>
            </a:r>
          </a:p>
          <a:p>
            <a:pPr algn="just">
              <a:buFont typeface="Courier New" pitchFamily="49" charset="0"/>
              <a:buChar char="o"/>
            </a:pPr>
            <a:r>
              <a:rPr lang="ru-RU" dirty="0"/>
              <a:t>Признаки инфекционного токсикоза разной степени выраженности </a:t>
            </a:r>
          </a:p>
          <a:p>
            <a:pPr algn="just">
              <a:buFont typeface="Courier New" pitchFamily="49" charset="0"/>
              <a:buChar char="o"/>
            </a:pPr>
            <a:r>
              <a:rPr lang="ru-RU" dirty="0"/>
              <a:t>Острая диарея </a:t>
            </a:r>
          </a:p>
          <a:p>
            <a:pPr algn="just">
              <a:buFont typeface="Courier New" pitchFamily="49" charset="0"/>
              <a:buChar char="o"/>
            </a:pPr>
            <a:r>
              <a:rPr lang="ru-RU" dirty="0"/>
              <a:t>Рвота</a:t>
            </a:r>
            <a:endParaRPr lang="ru-RU" b="1" dirty="0"/>
          </a:p>
          <a:p>
            <a:pPr algn="just">
              <a:buFont typeface="Courier New" pitchFamily="49" charset="0"/>
              <a:buChar char="o"/>
            </a:pPr>
            <a:r>
              <a:rPr lang="ru-RU" dirty="0"/>
              <a:t>Болевой</a:t>
            </a:r>
            <a:r>
              <a:rPr lang="ru-RU" b="1" dirty="0"/>
              <a:t> </a:t>
            </a:r>
            <a:r>
              <a:rPr lang="ru-RU" dirty="0"/>
              <a:t>(абдоминальный) синдром </a:t>
            </a:r>
          </a:p>
          <a:p>
            <a:pPr algn="just">
              <a:buFont typeface="Courier New" pitchFamily="49" charset="0"/>
              <a:buChar char="o"/>
            </a:pPr>
            <a:endParaRPr lang="ru-RU" dirty="0"/>
          </a:p>
        </p:txBody>
      </p:sp>
      <p:pic>
        <p:nvPicPr>
          <p:cNvPr id="6" name="Picture 4" descr="http://s1.1zoom.net/big0/598/418238-sveti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20"/>
          <a:stretch/>
        </p:blipFill>
        <p:spPr bwMode="auto">
          <a:xfrm>
            <a:off x="5796136" y="2132856"/>
            <a:ext cx="2880320" cy="281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903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547" y="692229"/>
            <a:ext cx="8363155" cy="79216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Особенности этиологических причин ОКИ 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на современном этапе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131211" cy="5410200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Уменьшение доли бактериальных агентов (1,5-15% случаев всех ОКИ).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Доминирование вирусных агентов (</a:t>
            </a:r>
            <a:r>
              <a:rPr lang="ru-RU" dirty="0" err="1"/>
              <a:t>ротавирусы</a:t>
            </a:r>
            <a:r>
              <a:rPr lang="ru-RU" dirty="0"/>
              <a:t>, </a:t>
            </a:r>
            <a:r>
              <a:rPr lang="ru-RU" dirty="0" err="1"/>
              <a:t>норовирусы</a:t>
            </a:r>
            <a:r>
              <a:rPr lang="ru-RU" dirty="0"/>
              <a:t>, аденовирусы и пр.).</a:t>
            </a:r>
          </a:p>
          <a:p>
            <a:endParaRPr lang="ru-RU" sz="2800" dirty="0"/>
          </a:p>
          <a:p>
            <a:endParaRPr lang="ru-RU" sz="2800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1986" name="Picture 2" descr="http://img.wikinut.com/img/3p_71siubjoe77fo/jpeg/724x5000/Microorganisms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27" r="4613" b="3884"/>
          <a:stretch/>
        </p:blipFill>
        <p:spPr bwMode="auto">
          <a:xfrm>
            <a:off x="5076056" y="4851547"/>
            <a:ext cx="2260201" cy="167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http://yaunikum.ru/uploads/posts/2011-05/1306652705_1306488062_10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15"/>
          <a:stretch/>
        </p:blipFill>
        <p:spPr bwMode="auto">
          <a:xfrm>
            <a:off x="1691680" y="4869160"/>
            <a:ext cx="2333565" cy="162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75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0208" y="332656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Классификация инфекционной диареи по механизмам диареи (позиция ВОЗ)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7200" y="2092036"/>
            <a:ext cx="3962400" cy="1447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Секреторные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2400" b="1" dirty="0">
                <a:solidFill>
                  <a:schemeClr val="tx1"/>
                </a:solidFill>
              </a:rPr>
              <a:t>(водянистые, </a:t>
            </a:r>
            <a:r>
              <a:rPr lang="ru-RU" sz="2400" b="1" dirty="0" err="1">
                <a:solidFill>
                  <a:schemeClr val="tx1"/>
                </a:solidFill>
              </a:rPr>
              <a:t>невоспалительные</a:t>
            </a:r>
            <a:r>
              <a:rPr lang="ru-RU" sz="24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3756030"/>
            <a:ext cx="3962400" cy="1447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Инвазивные </a:t>
            </a:r>
            <a:r>
              <a:rPr lang="ru-RU" sz="2400" b="1" dirty="0">
                <a:solidFill>
                  <a:schemeClr val="tx1"/>
                </a:solidFill>
              </a:rPr>
              <a:t>(кровянистые, воспалительные) 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5148064" y="1863436"/>
            <a:ext cx="26670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02" name="Picture 2" descr="http://kotikit.ru/wp-content/uploads/2012/05/bolezni_dispeps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044249"/>
            <a:ext cx="3581400" cy="2316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67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08520" y="303926"/>
            <a:ext cx="5202759" cy="13716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C00000"/>
                </a:solidFill>
                <a:latin typeface="Verdana" pitchFamily="34" charset="0"/>
              </a:rPr>
              <a:t>Особенности клинической картины вирусных (</a:t>
            </a:r>
            <a:r>
              <a:rPr lang="ru-RU" sz="2800" b="1" i="1" dirty="0" err="1">
                <a:solidFill>
                  <a:srgbClr val="C00000"/>
                </a:solidFill>
                <a:latin typeface="Verdana" pitchFamily="34" charset="0"/>
              </a:rPr>
              <a:t>невоспалительных</a:t>
            </a:r>
            <a:r>
              <a:rPr lang="ru-RU" sz="2800" b="1" i="1" dirty="0">
                <a:solidFill>
                  <a:srgbClr val="C00000"/>
                </a:solidFill>
                <a:latin typeface="Verdana" pitchFamily="34" charset="0"/>
              </a:rPr>
              <a:t>) диарей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88068" name="Picture 4" descr="J0175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307" y="286478"/>
            <a:ext cx="2742456" cy="145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AutoShape 5"/>
          <p:cNvSpPr>
            <a:spLocks noChangeArrowheads="1"/>
          </p:cNvSpPr>
          <p:nvPr/>
        </p:nvSpPr>
        <p:spPr bwMode="auto">
          <a:xfrm rot="10800000">
            <a:off x="2395344" y="4009693"/>
            <a:ext cx="3429000" cy="1295400"/>
          </a:xfrm>
          <a:prstGeom prst="wedgeEllipseCallout">
            <a:avLst>
              <a:gd name="adj1" fmla="val -8106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r>
              <a:rPr lang="ru-RU" sz="2400" b="1" i="1" dirty="0">
                <a:latin typeface="Verdana" pitchFamily="34" charset="0"/>
              </a:rPr>
              <a:t>Водянистая диарея</a:t>
            </a:r>
          </a:p>
        </p:txBody>
      </p:sp>
      <p:sp>
        <p:nvSpPr>
          <p:cNvPr id="37893" name="AutoShape 6"/>
          <p:cNvSpPr>
            <a:spLocks noChangeArrowheads="1"/>
          </p:cNvSpPr>
          <p:nvPr/>
        </p:nvSpPr>
        <p:spPr bwMode="auto">
          <a:xfrm rot="10800000">
            <a:off x="1295399" y="2200607"/>
            <a:ext cx="3429000" cy="1143000"/>
          </a:xfrm>
          <a:prstGeom prst="wedgeEllipseCallout">
            <a:avLst>
              <a:gd name="adj1" fmla="val -41440"/>
              <a:gd name="adj2" fmla="val 999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r>
              <a:rPr lang="ru-RU" sz="2800" b="1" i="1" dirty="0">
                <a:latin typeface="Verdana" pitchFamily="34" charset="0"/>
              </a:rPr>
              <a:t>Рвота </a:t>
            </a:r>
          </a:p>
        </p:txBody>
      </p:sp>
      <p:sp>
        <p:nvSpPr>
          <p:cNvPr id="37894" name="AutoShape 7"/>
          <p:cNvSpPr>
            <a:spLocks noChangeArrowheads="1"/>
          </p:cNvSpPr>
          <p:nvPr/>
        </p:nvSpPr>
        <p:spPr bwMode="auto">
          <a:xfrm rot="10800000">
            <a:off x="5181600" y="2703005"/>
            <a:ext cx="3429000" cy="994792"/>
          </a:xfrm>
          <a:prstGeom prst="wedgeEllipseCallout">
            <a:avLst>
              <a:gd name="adj1" fmla="val 42593"/>
              <a:gd name="adj2" fmla="val 1638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r>
              <a:rPr lang="ru-RU" sz="2400" b="1" i="1" dirty="0">
                <a:latin typeface="Verdana" pitchFamily="34" charset="0"/>
              </a:rPr>
              <a:t>Лихорадка </a:t>
            </a:r>
          </a:p>
        </p:txBody>
      </p:sp>
      <p:sp>
        <p:nvSpPr>
          <p:cNvPr id="37895" name="Rectangle 8"/>
          <p:cNvSpPr>
            <a:spLocks noChangeArrowheads="1"/>
          </p:cNvSpPr>
          <p:nvPr/>
        </p:nvSpPr>
        <p:spPr bwMode="auto">
          <a:xfrm>
            <a:off x="1141507" y="5677775"/>
            <a:ext cx="5936672" cy="400110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atin typeface="Verdana" pitchFamily="34" charset="0"/>
              </a:rPr>
              <a:t>Возможны признаки обезвоживания </a:t>
            </a:r>
          </a:p>
        </p:txBody>
      </p:sp>
    </p:spTree>
    <p:extLst>
      <p:ext uri="{BB962C8B-B14F-4D97-AF65-F5344CB8AC3E}">
        <p14:creationId xmlns:p14="http://schemas.microsoft.com/office/powerpoint/2010/main" val="1694061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" y="260648"/>
            <a:ext cx="8818563" cy="53181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/>
              <a:t>Клинические проявления </a:t>
            </a:r>
            <a:br>
              <a:rPr lang="ru-RU" sz="2400" b="1" dirty="0"/>
            </a:br>
            <a:r>
              <a:rPr lang="ru-RU" sz="2400" b="1" dirty="0" err="1"/>
              <a:t>ротавирусного</a:t>
            </a:r>
            <a:r>
              <a:rPr lang="ru-RU" sz="2400" b="1" dirty="0"/>
              <a:t> гастроэнтерита </a:t>
            </a:r>
          </a:p>
        </p:txBody>
      </p:sp>
      <p:sp>
        <p:nvSpPr>
          <p:cNvPr id="29699" name="Прямоугольник 3"/>
          <p:cNvSpPr>
            <a:spLocks noChangeArrowheads="1"/>
          </p:cNvSpPr>
          <p:nvPr/>
        </p:nvSpPr>
        <p:spPr bwMode="auto">
          <a:xfrm>
            <a:off x="0" y="6388717"/>
            <a:ext cx="8748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400" dirty="0" err="1"/>
              <a:t>Dennehy</a:t>
            </a:r>
            <a:r>
              <a:rPr lang="en-US" sz="1400" dirty="0"/>
              <a:t> P.H.</a:t>
            </a:r>
            <a:r>
              <a:rPr lang="ru-RU" sz="1400" dirty="0"/>
              <a:t> </a:t>
            </a:r>
            <a:r>
              <a:rPr lang="en-US" sz="1400" dirty="0"/>
              <a:t>et al., </a:t>
            </a:r>
            <a:r>
              <a:rPr lang="en-US" sz="1400" dirty="0" err="1"/>
              <a:t>Pediatr</a:t>
            </a:r>
            <a:r>
              <a:rPr lang="en-US" sz="1400" dirty="0"/>
              <a:t>. Infect. Dis. J.-2005. - </a:t>
            </a:r>
            <a:r>
              <a:rPr lang="ru-RU" sz="1400" dirty="0"/>
              <a:t>№ 24. </a:t>
            </a:r>
            <a:r>
              <a:rPr lang="en-US" sz="1400" dirty="0"/>
              <a:t>-</a:t>
            </a:r>
            <a:r>
              <a:rPr lang="ru-RU" sz="1400" dirty="0"/>
              <a:t> Р. 481</a:t>
            </a:r>
            <a:r>
              <a:rPr lang="en-US" sz="1400" dirty="0"/>
              <a:t>-</a:t>
            </a:r>
            <a:r>
              <a:rPr lang="ru-RU" sz="1400" dirty="0"/>
              <a:t>488.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13633309"/>
              </p:ext>
            </p:extLst>
          </p:nvPr>
        </p:nvGraphicFramePr>
        <p:xfrm>
          <a:off x="1312862" y="834368"/>
          <a:ext cx="6110288" cy="2992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5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5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82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Симптом </a:t>
                      </a:r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Частота встречаемости </a:t>
                      </a: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79"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 err="1"/>
                        <a:t>Диарея+рвота+лихорадка</a:t>
                      </a:r>
                      <a:endParaRPr lang="ru-RU" sz="1600" b="1" dirty="0"/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63%</a:t>
                      </a: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79"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 err="1"/>
                        <a:t>Диарея+рвота</a:t>
                      </a:r>
                      <a:endParaRPr lang="ru-RU" sz="1600" b="1" dirty="0"/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21%</a:t>
                      </a: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79"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 err="1"/>
                        <a:t>Диарея+лихорадка</a:t>
                      </a:r>
                      <a:endParaRPr lang="ru-RU" sz="1600" b="1" dirty="0"/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7%</a:t>
                      </a: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79"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/>
                        <a:t>Рвота +лихорадка </a:t>
                      </a:r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4%</a:t>
                      </a: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7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/>
                        <a:t>Лихорадка</a:t>
                      </a:r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3%</a:t>
                      </a: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7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/>
                        <a:t>Рвота</a:t>
                      </a:r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2%</a:t>
                      </a: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7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/>
                        <a:t>Диарея </a:t>
                      </a:r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≈0,4%</a:t>
                      </a: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9730" name="Прямоугольник 8"/>
          <p:cNvSpPr>
            <a:spLocks noChangeArrowheads="1"/>
          </p:cNvSpPr>
          <p:nvPr/>
        </p:nvSpPr>
        <p:spPr bwMode="auto">
          <a:xfrm>
            <a:off x="171450" y="3985219"/>
            <a:ext cx="83931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dirty="0"/>
              <a:t>Первый эпизод ротавирусной инфекции, как правило, наиболее тяжелый. </a:t>
            </a:r>
          </a:p>
        </p:txBody>
      </p:sp>
      <p:sp>
        <p:nvSpPr>
          <p:cNvPr id="29731" name="Прямоугольник 9"/>
          <p:cNvSpPr>
            <a:spLocks noChangeArrowheads="1"/>
          </p:cNvSpPr>
          <p:nvPr/>
        </p:nvSpPr>
        <p:spPr bwMode="auto">
          <a:xfrm>
            <a:off x="153137" y="4357392"/>
            <a:ext cx="858996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dirty="0"/>
              <a:t>В случае повторного заболевания </a:t>
            </a:r>
            <a:r>
              <a:rPr lang="ru-RU" dirty="0" err="1"/>
              <a:t>ротавирусный</a:t>
            </a:r>
            <a:r>
              <a:rPr lang="ru-RU" dirty="0"/>
              <a:t> гастроэнтерит протекает</a:t>
            </a:r>
          </a:p>
          <a:p>
            <a:pPr algn="just"/>
            <a:r>
              <a:rPr lang="ru-RU" dirty="0"/>
              <a:t>значительно легче, чем первичная инфекция, и обычно обусловлен </a:t>
            </a:r>
            <a:r>
              <a:rPr lang="ru-RU" dirty="0" err="1"/>
              <a:t>ротавирусом</a:t>
            </a:r>
            <a:r>
              <a:rPr lang="ru-RU" dirty="0"/>
              <a:t> другого </a:t>
            </a:r>
            <a:r>
              <a:rPr lang="en-US" dirty="0"/>
              <a:t>G-</a:t>
            </a:r>
            <a:r>
              <a:rPr lang="ru-RU" dirty="0"/>
              <a:t>серотипа.</a:t>
            </a:r>
          </a:p>
          <a:p>
            <a:pPr algn="just"/>
            <a:r>
              <a:rPr lang="ru-RU" dirty="0"/>
              <a:t>Развёрнутая клиника формируется уже в первые 12-24 ч.</a:t>
            </a:r>
          </a:p>
          <a:p>
            <a:pPr algn="just"/>
            <a:r>
              <a:rPr lang="ru-RU" dirty="0"/>
              <a:t>Продолжительность симптомов - 3–10 дней.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14717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669</TotalTime>
  <Words>1735</Words>
  <Application>Microsoft Office PowerPoint</Application>
  <PresentationFormat>Экран (4:3)</PresentationFormat>
  <Paragraphs>217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1" baseType="lpstr">
      <vt:lpstr>Arial</vt:lpstr>
      <vt:lpstr>Calibri</vt:lpstr>
      <vt:lpstr>Century Schoolbook</vt:lpstr>
      <vt:lpstr>Courier New</vt:lpstr>
      <vt:lpstr>Times New Roman</vt:lpstr>
      <vt:lpstr>Verdana</vt:lpstr>
      <vt:lpstr>Wingdings</vt:lpstr>
      <vt:lpstr>Wingdings 2</vt:lpstr>
      <vt:lpstr>Эркер</vt:lpstr>
      <vt:lpstr>Кишечные инфекции у детей.  Новая коронавирусная инфекция у детей. Тактика медицинского персонала летнего оздоровительного учреждения. </vt:lpstr>
      <vt:lpstr>Факторы, увеличивающие риск развития  ОКИ у детей  </vt:lpstr>
      <vt:lpstr>Презентация PowerPoint</vt:lpstr>
      <vt:lpstr>Основные цели и задачи медицинского работника в отношении ОКИ в период летней оздоровительной кампании </vt:lpstr>
      <vt:lpstr>Классические клинические проявления манифестных форм ОКИ у детей </vt:lpstr>
      <vt:lpstr>Особенности этиологических причин ОКИ  на современном этапе </vt:lpstr>
      <vt:lpstr>Классификация инфекционной диареи по механизмам диареи (позиция ВОЗ)</vt:lpstr>
      <vt:lpstr>Особенности клинической картины вирусных (невоспалительных) диарей </vt:lpstr>
      <vt:lpstr>Клинические проявления  ротавирусного гастроэнтерита </vt:lpstr>
      <vt:lpstr>Презентация PowerPoint</vt:lpstr>
      <vt:lpstr>Особенности клинической картины инвазивной диареи </vt:lpstr>
      <vt:lpstr>Пищевая токсикоинфекция – клинический вариант ОКИ </vt:lpstr>
      <vt:lpstr>Клинические проявления ОКИ у детей. Резюме. </vt:lpstr>
      <vt:lpstr>Основные нормативные документы </vt:lpstr>
      <vt:lpstr>Презентация PowerPoint</vt:lpstr>
      <vt:lpstr>Блок-схема представления внеочередного донесения о групповой заболеваемости   </vt:lpstr>
      <vt:lpstr>    Оказание первичной  медицинской помощи  </vt:lpstr>
      <vt:lpstr>Этиотропная терапия </vt:lpstr>
      <vt:lpstr>Нифуроксазид (МНН: Nifuroxazide)</vt:lpstr>
      <vt:lpstr>Рекомендации экспертов ВОЗ по терапии острого гастроэнтерита  у детей</vt:lpstr>
      <vt:lpstr>Рекомендации ВОЗ по ОР  (для развивающихся стран)</vt:lpstr>
      <vt:lpstr>Оральная регидратация – план В</vt:lpstr>
      <vt:lpstr>Презентация PowerPoint</vt:lpstr>
      <vt:lpstr>Основные положения медикаментозной терапии ОГЭ в руководстве ESPGHAN: РВОТА и ограничения в инструкциях к применению некоторых «привычных препаратов» для борьбы с ней в практике педиатра.  </vt:lpstr>
      <vt:lpstr>Опорные диагностические признаки энтеровирусной инфекции у детей. </vt:lpstr>
      <vt:lpstr>Клинически выраженная инфекция COVID-19 проявляется следующими формами у детей </vt:lpstr>
      <vt:lpstr>Презентация PowerPoint</vt:lpstr>
      <vt:lpstr>Презентация PowerPoint</vt:lpstr>
      <vt:lpstr>Презентация PowerPoint</vt:lpstr>
      <vt:lpstr>Презентация PowerPoint</vt:lpstr>
      <vt:lpstr>Тактика медицинского работника </vt:lpstr>
      <vt:lpstr>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Острые кишечные инфекции у детей:  что необходимо знать медицинскому работнику в период летней оздоровительной кампании? </dc:title>
  <dc:creator>Наталия Мироманова</dc:creator>
  <cp:lastModifiedBy>Александр</cp:lastModifiedBy>
  <cp:revision>55</cp:revision>
  <dcterms:created xsi:type="dcterms:W3CDTF">2016-05-23T02:26:37Z</dcterms:created>
  <dcterms:modified xsi:type="dcterms:W3CDTF">2023-05-23T01:29:47Z</dcterms:modified>
</cp:coreProperties>
</file>