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70" r:id="rId2"/>
    <p:sldId id="284" r:id="rId3"/>
    <p:sldId id="322" r:id="rId4"/>
    <p:sldId id="333" r:id="rId5"/>
    <p:sldId id="315" r:id="rId6"/>
    <p:sldId id="314" r:id="rId7"/>
    <p:sldId id="328" r:id="rId8"/>
    <p:sldId id="311" r:id="rId9"/>
    <p:sldId id="327" r:id="rId10"/>
    <p:sldId id="331" r:id="rId11"/>
    <p:sldId id="310" r:id="rId12"/>
    <p:sldId id="33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401"/>
    <a:srgbClr val="000000"/>
    <a:srgbClr val="F81E1E"/>
    <a:srgbClr val="FFFF00"/>
    <a:srgbClr val="453F09"/>
    <a:srgbClr val="D985C3"/>
    <a:srgbClr val="E7D73B"/>
    <a:srgbClr val="D90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080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080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C1EF0-7B7A-498E-A723-436CF537C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EF6E5-7A46-4961-8245-C8C03A34A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5E931-F35E-4382-9B5A-B0AD4D6D0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BF931-1F4F-48D0-AEA7-B4B36108C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18950-9AA1-43E0-B959-3F9308F70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66C0-7753-4721-A8B3-7E9C49232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EA727-60C3-4F8A-A7A8-E6886C59B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E2B68-1B55-4E85-B6C7-B65A830A6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24416-B6B6-4EC8-8ACF-B09C2CE9E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8BE96-9E9A-4532-8DF9-F0EC55E71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D6369-B67F-4C06-9067-DDA908378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6D110-E6D4-4BEF-8001-E18AA03F9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5974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4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4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5975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5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6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976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6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7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5977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7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978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5978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78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978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978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8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8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D919BEF-1A42-4A6F-9659-157B6A30D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978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536" y="5949280"/>
            <a:ext cx="9135464" cy="90872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rgbClr val="070401"/>
                </a:solidFill>
              </a:rPr>
              <a:t>Краевой центр общественного здоровья и медицинской профилактики</a:t>
            </a:r>
            <a:br>
              <a:rPr lang="ru-RU" sz="1600" b="1" dirty="0" smtClean="0">
                <a:solidFill>
                  <a:srgbClr val="070401"/>
                </a:solidFill>
              </a:rPr>
            </a:br>
            <a:r>
              <a:rPr lang="ru-RU" sz="1600" b="1" dirty="0" smtClean="0">
                <a:solidFill>
                  <a:srgbClr val="070401"/>
                </a:solidFill>
              </a:rPr>
              <a:t> Зам.главного врача Есина Татьяна Борисовна</a:t>
            </a: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535" y="0"/>
            <a:ext cx="9135465" cy="242093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4000" b="1" i="1" dirty="0" smtClean="0">
              <a:solidFill>
                <a:srgbClr val="070401"/>
              </a:solidFill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b="1" i="1" dirty="0" smtClean="0">
                <a:solidFill>
                  <a:srgbClr val="070401"/>
                </a:solidFill>
                <a:latin typeface="Georgia" pitchFamily="18" charset="0"/>
              </a:rPr>
              <a:t>Отчет  службы медицинской </a:t>
            </a:r>
            <a:r>
              <a:rPr lang="ru-RU" sz="4000" b="1" i="1" dirty="0" smtClean="0">
                <a:solidFill>
                  <a:srgbClr val="070401"/>
                </a:solidFill>
                <a:latin typeface="Georgia" pitchFamily="18" charset="0"/>
              </a:rPr>
              <a:t>профилактики</a:t>
            </a:r>
          </a:p>
        </p:txBody>
      </p:sp>
      <p:pic>
        <p:nvPicPr>
          <p:cNvPr id="1026" name="Picture 2" descr="C:\Users\user\Desktop\Данные Крайстата\Годовой отчет ООО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" y="2060848"/>
            <a:ext cx="9135465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FFC000"/>
                </a:solidFill>
                <a:effectLst/>
                <a:latin typeface="+mn-lt"/>
              </a:rPr>
              <a:t/>
            </a:r>
            <a:br>
              <a:rPr lang="ru-RU" sz="2400" b="1" dirty="0" smtClean="0">
                <a:solidFill>
                  <a:srgbClr val="FFC000"/>
                </a:solidFill>
                <a:effectLst/>
                <a:latin typeface="+mn-lt"/>
              </a:rPr>
            </a:br>
            <a:r>
              <a:rPr lang="ru-RU" sz="2400" dirty="0">
                <a:solidFill>
                  <a:srgbClr val="FFFF00"/>
                </a:solidFill>
                <a:effectLst/>
                <a:latin typeface="+mn-lt"/>
              </a:rPr>
              <a:t/>
            </a:r>
            <a:br>
              <a:rPr lang="ru-RU" sz="2400" dirty="0">
                <a:solidFill>
                  <a:srgbClr val="FFFF00"/>
                </a:solidFill>
                <a:effectLst/>
                <a:latin typeface="+mn-lt"/>
              </a:rPr>
            </a:br>
            <a:endParaRPr lang="ru-RU" sz="2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44624"/>
            <a:ext cx="9108504" cy="681337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Аналитическая записка</a:t>
            </a:r>
            <a:r>
              <a:rPr lang="ru-RU" sz="2000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к отчету Ф70</a:t>
            </a:r>
            <a:r>
              <a:rPr lang="ru-RU" sz="2000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«Сведения о деятельности кабинета (отделения) медицинской профилактики</a:t>
            </a:r>
            <a:r>
              <a:rPr lang="ru-RU" sz="2000" b="1" dirty="0" smtClean="0">
                <a:solidFill>
                  <a:srgbClr val="070401"/>
                </a:solidFill>
                <a:effectLst/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algn="ctr">
              <a:buNone/>
            </a:pPr>
            <a:endParaRPr lang="ru-RU" sz="2000" b="1" dirty="0" smtClean="0">
              <a:solidFill>
                <a:srgbClr val="07040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buClrTx/>
              <a:buSzPct val="100000"/>
              <a:buAutoNum type="arabicPeriod"/>
            </a:pP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Паспорт организации </a:t>
            </a:r>
          </a:p>
          <a:p>
            <a:pPr>
              <a:buAutoNum type="arabicPeriod"/>
            </a:pP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2. Количество обслуживаемого </a:t>
            </a: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населения</a:t>
            </a:r>
          </a:p>
          <a:p>
            <a:pPr marL="0" indent="0">
              <a:buNone/>
            </a:pP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3. Структура кабинета (отделения) медицинской профилактики</a:t>
            </a: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4. Кадры </a:t>
            </a: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кабинета (отделения) медицинской профилактики</a:t>
            </a: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показатели здравоохранения (за 3 года)</a:t>
            </a: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6. Участие медицинской организации в реализации муниципальной программы «Укрепление общественного здоровья», </a:t>
            </a: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корпоративных </a:t>
            </a:r>
            <a:r>
              <a:rPr lang="ru-RU" sz="1800" b="1" dirty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 укрепления здоровья </a:t>
            </a: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работающих</a:t>
            </a:r>
          </a:p>
          <a:p>
            <a:pPr marL="0" indent="0">
              <a:buNone/>
            </a:pPr>
            <a:endParaRPr lang="ru-RU" sz="1800" b="1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70401"/>
                </a:solidFill>
                <a:effectLst/>
                <a:latin typeface="Times New Roman" pitchFamily="18" charset="0"/>
                <a:cs typeface="Times New Roman" pitchFamily="18" charset="0"/>
              </a:rPr>
              <a:t>7. и  8.  СМИ, Социологические исследования.</a:t>
            </a: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7040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21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458788"/>
            <a:ext cx="8229600" cy="142875"/>
          </a:xfrm>
        </p:spPr>
        <p:txBody>
          <a:bodyPr/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70401"/>
                </a:solidFill>
                <a:effectLst/>
              </a:rPr>
              <a:t>План мероприятий  формируется по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70401"/>
                </a:solidFill>
                <a:effectLst/>
              </a:rPr>
              <a:t>по разделам, с указанием  конкретных сроков выполнения мероприятий и ответственных лиц</a:t>
            </a:r>
            <a:r>
              <a:rPr lang="ru-RU" b="1" dirty="0">
                <a:solidFill>
                  <a:srgbClr val="070401"/>
                </a:solidFill>
                <a:effectLst/>
              </a:rPr>
              <a:t>,</a:t>
            </a:r>
            <a:r>
              <a:rPr lang="ru-RU" b="1" dirty="0" smtClean="0">
                <a:solidFill>
                  <a:srgbClr val="070401"/>
                </a:solidFill>
                <a:effectLst/>
              </a:rPr>
              <a:t> с учетом плана краевых мероприятий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yxpIm0E-k6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005064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kern="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ngsuh" pitchFamily="18" charset="-127"/>
                <a:ea typeface="Gungsuh" pitchFamily="18" charset="-127"/>
                <a:cs typeface="+mj-cs"/>
              </a:rPr>
              <a:t>Благодарю за внимание</a:t>
            </a:r>
            <a:r>
              <a:rPr lang="ru-RU" sz="4400" kern="0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ungsuh" pitchFamily="18" charset="-127"/>
                <a:ea typeface="Gungsuh" pitchFamily="18" charset="-127"/>
                <a:cs typeface="+mj-cs"/>
              </a:rPr>
              <a:t>!</a:t>
            </a:r>
            <a:endParaRPr lang="ru-RU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05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444500" y="-531813"/>
            <a:ext cx="8229600" cy="144463"/>
          </a:xfrm>
        </p:spPr>
        <p:txBody>
          <a:bodyPr/>
          <a:lstStyle/>
          <a:p>
            <a:pPr eaLnBrk="1" hangingPunct="1">
              <a:defRPr/>
            </a:pPr>
            <a:endParaRPr lang="ru-RU" sz="4000" dirty="0" smtClean="0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    </a:t>
            </a:r>
          </a:p>
          <a:p>
            <a:pPr algn="ctr" eaLnBrk="1" hangingPunct="1">
              <a:buNone/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   Распоряжение Министерства здравоохранения </a:t>
            </a:r>
          </a:p>
          <a:p>
            <a:pPr algn="ctr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Забайкальского края</a:t>
            </a:r>
          </a:p>
          <a:p>
            <a:pPr algn="ctr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«Об 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утверждении периодической, в том числе годовой, отчетности  службы медицинской профилактики Забайкальского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края» </a:t>
            </a:r>
            <a:endParaRPr lang="ru-RU" sz="2000" b="1" dirty="0" smtClean="0">
              <a:solidFill>
                <a:schemeClr val="accent4">
                  <a:lumMod val="10000"/>
                </a:schemeClr>
              </a:solidFill>
              <a:latin typeface="+mj-lt"/>
            </a:endParaRPr>
          </a:p>
          <a:p>
            <a:pPr marL="514350" indent="-514350" algn="just" eaLnBrk="1" hangingPunct="1">
              <a:buFont typeface="Wingdings" pitchFamily="2" charset="2"/>
              <a:buAutoNum type="arabicPeriod"/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marL="0" indent="0" algn="just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1. форма №70 «Сведения о деятельности кабинета (отделения) медицинской профилактики» с  тематическим приложением в бумажном и электронном варианте электронной почтой + на </a:t>
            </a:r>
            <a:r>
              <a:rPr lang="ru-RU" sz="2000" b="1" dirty="0" err="1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флешке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(формат </a:t>
            </a:r>
            <a:r>
              <a:rPr lang="en-US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Excel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 с поддержкой макросов)</a:t>
            </a:r>
          </a:p>
          <a:p>
            <a:pPr marL="0" indent="0" algn="just" eaLnBrk="1" hangingPunct="1">
              <a:buNone/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2.  аналитическая записка в бумажном и электронном варианте</a:t>
            </a:r>
          </a:p>
          <a:p>
            <a:pPr algn="just"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algn="just" eaLnBrk="1" hangingPunct="1">
              <a:buNone/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3. перечень приложений, предоставляемых при сдаче отчета Ф№ 70 «Сведения о деятельности кабинета (отделения) медицинской профилактики» </a:t>
            </a: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форма 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effectLst/>
                <a:latin typeface="+mj-lt"/>
              </a:rPr>
              <a:t>№30 табл. 1001, 1101, подстрочник и табл. 4809  «Деятельность отделения (кабинета) медицинской профилактики»</a:t>
            </a:r>
          </a:p>
          <a:p>
            <a:pPr algn="just" eaLnBrk="1" hangingPunct="1">
              <a:buNone/>
              <a:defRPr/>
            </a:pPr>
            <a:endParaRPr lang="ru-RU" sz="2000" b="1" dirty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 algn="just"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accent4">
                  <a:lumMod val="10000"/>
                </a:schemeClr>
              </a:solidFill>
              <a:effectLst/>
              <a:latin typeface="+mj-lt"/>
            </a:endParaRPr>
          </a:p>
          <a:p>
            <a:pPr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Tx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387350"/>
            <a:ext cx="8229600" cy="714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  <a:defRPr/>
            </a:pPr>
            <a:endParaRPr lang="ru-RU" sz="18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  <a:defRPr/>
            </a:pPr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Распоряжение </a:t>
            </a:r>
            <a:r>
              <a:rPr lang="ru-RU" sz="14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Министерства здравоохранения  Забайкальского края «Об утверждении периодической, в том числе годовой, отчетности  службы медицинской профилактики Забайкальского края</a:t>
            </a:r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algn="ctr">
              <a:buNone/>
              <a:defRPr/>
            </a:pPr>
            <a:endParaRPr lang="ru-RU" sz="14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Перечень приложений, предоставляемых при сдаче отчета Ф 70 «Сведения о деятельности кабинета (отделения) медицинской профилактики»</a:t>
            </a:r>
            <a:endParaRPr lang="ru-RU" sz="1600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lang="ru-RU" sz="1600" b="1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100000"/>
              <a:buAutoNum type="arabicPeriod"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Копии таблиц 1101, 4809  «Деятельность отделения (кабинета) медицинской профилактики»</a:t>
            </a:r>
            <a:r>
              <a:rPr lang="ru-RU" sz="16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федеральной статистической формы  №30 «Сведения о медицинской организации»</a:t>
            </a:r>
          </a:p>
          <a:p>
            <a:pPr eaLnBrk="1" hangingPunct="1">
              <a:buAutoNum type="arabicPeriod"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Отчет о работе школ для пациентов с сахарным диабетом, артериальной гипертензией, бронхиальной астмой (форма прилагается, утверждена приказом Министерства здравоохранения Забайкальского края от 23.04.2009 г. № 544</a:t>
            </a: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Отчет о работе Школы для граждан, имеющих высокий и очень высокий суммарный сердечно - сосудистый риск (форма прилагается, утверждена приказом Министерства здравоохранения Забайкальского края     от 25.09.2015 г. № 532</a:t>
            </a: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buClrTx/>
              <a:buSzPct val="100000"/>
              <a:buFont typeface="+mj-lt"/>
              <a:buAutoNum type="arabicPeriod"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Сведения о проведении диспансерного наблюдения пациентов, имеющих высокий и очень высокий суммарный сердечно – сосудистый риск (форма прилагается, утверждена приказом Министерства здравоохранения Забайкальского края от 24.09.2015г. № 527).</a:t>
            </a:r>
          </a:p>
          <a:p>
            <a:pPr marL="0" indent="0" algn="ctr">
              <a:buNone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387350"/>
            <a:ext cx="8229600" cy="71437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  <a:defRPr/>
            </a:pPr>
            <a:endParaRPr lang="ru-RU" sz="18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  <a:defRPr/>
            </a:pPr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Распоряжение </a:t>
            </a:r>
            <a:r>
              <a:rPr lang="ru-RU" sz="14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Министерства здравоохранения  Забайкальского края «Об утверждении периодической, в том числе годовой, отчетности  службы медицинской профилактики Забайкальского края</a:t>
            </a:r>
            <a:r>
              <a:rPr lang="ru-RU" sz="14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algn="ctr">
              <a:buNone/>
              <a:defRPr/>
            </a:pPr>
            <a:endParaRPr lang="ru-RU" sz="14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Перечень приложений, предоставляемых при сдаче отчета </a:t>
            </a: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Ф №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70 «Сведения о деятельности кабинета (отделения) медицинской профилактики»</a:t>
            </a:r>
            <a:endParaRPr lang="ru-RU" sz="1600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None/>
              <a:defRPr/>
            </a:pP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lang="ru-RU" sz="1600" b="1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5. Форма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отчета о деятельности медицинской организации по оказанию медицинской помощи взрослому населению по прекращению потребления табака или потребления никотинсодержащей продукции, лечению табачной (никотиновой) зависимости, последствий потребления табака или потребления никотинсодержащей продукции </a:t>
            </a:r>
            <a:endParaRPr lang="ru-RU" sz="1600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(форма прилагается, утверждена приказом Министерства здравоохранения Забайкальского края от 19.07.2022 г. № 486/ОД</a:t>
            </a:r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>
              <a:buNone/>
            </a:pPr>
            <a:endParaRPr lang="ru-RU" sz="1600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6.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Копия статистической формы № 131 «Сведения о диспансеризации определенных групп взрослого населения</a:t>
            </a: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buNone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7. план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работы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на следующий год </a:t>
            </a:r>
            <a:r>
              <a:rPr lang="ru-RU" sz="1600" dirty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(краевым диспансерам и больницам подробный план по работе со СМИ с участием главных внештатных специалистов по профилям)</a:t>
            </a: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buAutoNum type="arabicPeriod"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  <a:defRPr/>
            </a:pPr>
            <a:endParaRPr lang="ru-RU" sz="1600" b="1" dirty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ru-RU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08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242888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Папка с формами годового отчета,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размещается на сайте Министерства здравоохранения Забайкальского края, раздел «Профилактика» - Годовой отчет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-458788"/>
            <a:ext cx="8229600" cy="4445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endParaRPr lang="ru-RU" sz="2800" b="1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Обращаю Ваше внимание, что в программе </a:t>
            </a:r>
          </a:p>
          <a:p>
            <a:pPr marL="0" indent="0" algn="just" eaLnBrk="1" hangingPunct="1">
              <a:buNone/>
              <a:defRPr/>
            </a:pPr>
            <a:r>
              <a:rPr lang="ru-RU" sz="2800" b="1" u="sng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НЕ ДОПУСКАЮТСЯ </a:t>
            </a: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добавления, перестановки и изменения строк и граф, их названий!</a:t>
            </a:r>
          </a:p>
          <a:p>
            <a:pPr algn="ctr" eaLnBrk="1" hangingPunct="1">
              <a:defRPr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	Вкладка «Титульный лист» обязательна для заполнения.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ru-RU" sz="28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Строка с цифрой 0 -  заполнится автоматически!</a:t>
            </a:r>
            <a:endParaRPr lang="ru-RU" sz="2800" dirty="0" smtClean="0"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648072"/>
          </a:xfrm>
        </p:spPr>
        <p:txBody>
          <a:bodyPr/>
          <a:lstStyle/>
          <a:p>
            <a:pPr lvl="0" eaLnBrk="1" hangingPunct="1">
              <a:tabLst>
                <a:tab pos="4140200" algn="l"/>
              </a:tabLst>
            </a:pPr>
            <a:r>
              <a:rPr lang="ru-RU" sz="12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12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1800" b="1" dirty="0" smtClean="0">
                <a:solidFill>
                  <a:srgbClr val="FFC000"/>
                </a:solidFill>
                <a:latin typeface="+mn-lt"/>
              </a:rPr>
              <a:t>Форма </a:t>
            </a:r>
            <a:r>
              <a:rPr lang="ru-RU" sz="1800" b="1" dirty="0">
                <a:solidFill>
                  <a:srgbClr val="FFC000"/>
                </a:solidFill>
                <a:latin typeface="+mn-lt"/>
              </a:rPr>
              <a:t>№ 30 </a:t>
            </a:r>
            <a:r>
              <a:rPr lang="ru-RU" sz="18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18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14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14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1400" b="1" dirty="0" smtClean="0">
                <a:solidFill>
                  <a:srgbClr val="FFC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2</a:t>
            </a:r>
            <a:r>
              <a:rPr lang="ru-RU" sz="1400" b="1" dirty="0">
                <a:solidFill>
                  <a:srgbClr val="FFC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. Кабинеты, отделения, подразделения</a:t>
            </a:r>
            <a:r>
              <a:rPr lang="ru-RU" sz="1400" dirty="0">
                <a:solidFill>
                  <a:srgbClr val="FFC000"/>
                </a:solidFill>
                <a:effectLst/>
                <a:latin typeface="+mn-lt"/>
                <a:cs typeface="Arial" pitchFamily="34" charset="0"/>
              </a:rPr>
              <a:t/>
            </a:r>
            <a:br>
              <a:rPr lang="ru-RU" sz="1400" dirty="0">
                <a:solidFill>
                  <a:srgbClr val="FFC000"/>
                </a:solidFill>
                <a:effectLst/>
                <a:latin typeface="+mn-lt"/>
                <a:cs typeface="Arial" pitchFamily="34" charset="0"/>
              </a:rPr>
            </a:br>
            <a:r>
              <a:rPr lang="ru-RU" sz="1400" b="1" dirty="0"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                                         		       	   </a:t>
            </a:r>
            <a:r>
              <a:rPr lang="en-US" sz="1400" b="1" dirty="0"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1400" b="1" dirty="0"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   </a:t>
            </a:r>
            <a:endParaRPr lang="ru-RU" sz="1400" dirty="0"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7005438"/>
              </p:ext>
            </p:extLst>
          </p:nvPr>
        </p:nvGraphicFramePr>
        <p:xfrm>
          <a:off x="323528" y="1556792"/>
          <a:ext cx="8640960" cy="101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294"/>
                <a:gridCol w="787925"/>
                <a:gridCol w="1400961"/>
                <a:gridCol w="1234423"/>
                <a:gridCol w="871357"/>
              </a:tblGrid>
              <a:tr h="53525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№ </a:t>
                      </a:r>
                      <a:b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Наличие подразделений,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отделов,  отделений, кабинетов </a:t>
                      </a:r>
                      <a:b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</a:b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(нет – 0, 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есть - 1)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подразделений,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отделов,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отделений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Число кабинетов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1560" y="1086048"/>
            <a:ext cx="8931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kern="0" dirty="0">
                <a:solidFill>
                  <a:srgbClr val="FFC000"/>
                </a:solidFill>
                <a:latin typeface="Verdana"/>
                <a:ea typeface="Times New Roman" pitchFamily="18" charset="0"/>
                <a:cs typeface="Arial" pitchFamily="34" charset="0"/>
              </a:rPr>
              <a:t>(1001)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162198"/>
              </p:ext>
            </p:extLst>
          </p:nvPr>
        </p:nvGraphicFramePr>
        <p:xfrm>
          <a:off x="323528" y="2708920"/>
          <a:ext cx="8640960" cy="716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295"/>
                <a:gridCol w="766273"/>
                <a:gridCol w="1367954"/>
                <a:gridCol w="1238280"/>
                <a:gridCol w="922158"/>
              </a:tblGrid>
              <a:tr h="716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Медицинской профилактики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41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273325"/>
              </p:ext>
            </p:extLst>
          </p:nvPr>
        </p:nvGraphicFramePr>
        <p:xfrm>
          <a:off x="323528" y="3573016"/>
          <a:ext cx="8640961" cy="78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6294"/>
                <a:gridCol w="787925"/>
                <a:gridCol w="1346303"/>
                <a:gridCol w="1238281"/>
                <a:gridCol w="922158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Центры здоровья для </a:t>
                      </a: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взрослых (КМЦ, КБ№4,</a:t>
                      </a:r>
                      <a:r>
                        <a:rPr lang="ru-RU" sz="1400" baseline="0" dirty="0" smtClean="0">
                          <a:solidFill>
                            <a:schemeClr val="bg2"/>
                          </a:solidFill>
                          <a:effectLst/>
                        </a:rPr>
                        <a:t> ДКМЦ - 1</a:t>
                      </a: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)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128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Центры здоровья для </a:t>
                      </a:r>
                      <a:r>
                        <a:rPr lang="ru-RU" sz="1400" dirty="0" smtClean="0">
                          <a:solidFill>
                            <a:schemeClr val="bg2"/>
                          </a:solidFill>
                          <a:effectLst/>
                        </a:rPr>
                        <a:t>детей  (</a:t>
                      </a:r>
                      <a:r>
                        <a:rPr lang="ru-RU" sz="1400" baseline="0" dirty="0" smtClean="0">
                          <a:solidFill>
                            <a:schemeClr val="bg2"/>
                          </a:solidFill>
                          <a:effectLst/>
                        </a:rPr>
                        <a:t>ДКМЦ – 2)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2"/>
                          </a:solidFill>
                          <a:effectLst/>
                        </a:rPr>
                        <a:t>129</a:t>
                      </a:r>
                      <a:endParaRPr lang="ru-RU" sz="14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08" marR="5780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546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350"/>
            <a:ext cx="8229600" cy="21590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0" y="104775"/>
            <a:ext cx="94186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 b="1">
                <a:latin typeface="Times New Roman" pitchFamily="18" charset="0"/>
                <a:cs typeface="Times New Roman" pitchFamily="18" charset="0"/>
              </a:rPr>
              <a:t>										</a:t>
            </a:r>
            <a:endParaRPr lang="ru-RU" sz="1800">
              <a:latin typeface="Arial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3600" b="1" dirty="0" smtClean="0">
                <a:solidFill>
                  <a:srgbClr val="FFC000"/>
                </a:solidFill>
                <a:latin typeface="+mj-lt"/>
              </a:rPr>
              <a:t>  </a:t>
            </a:r>
            <a:endParaRPr lang="ru-RU" sz="3600" b="1" dirty="0">
              <a:solidFill>
                <a:srgbClr val="FFC000"/>
              </a:solidFill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FFC000"/>
                </a:solidFill>
                <a:latin typeface="+mj-lt"/>
              </a:rPr>
              <a:t>Форма № 30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+mj-lt"/>
              </a:rPr>
              <a:t>РАЗДЕЛ II.  ШТАТЫ МЕДИЦИНСКОЙ ОРГАНИЗАЦИИ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  <a:latin typeface="+mj-lt"/>
              </a:rPr>
              <a:t>Таблица (1101)	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C000"/>
              </a:solidFill>
              <a:latin typeface="+mj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643795"/>
              </p:ext>
            </p:extLst>
          </p:nvPr>
        </p:nvGraphicFramePr>
        <p:xfrm>
          <a:off x="179512" y="1916832"/>
          <a:ext cx="8784975" cy="4608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04656"/>
                <a:gridCol w="576064"/>
                <a:gridCol w="720080"/>
                <a:gridCol w="792088"/>
                <a:gridCol w="792087"/>
              </a:tblGrid>
              <a:tr h="687355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Должности и физические лица отделений </a:t>
                      </a:r>
                      <a:endParaRPr lang="ru-RU" sz="16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(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кабинетов) профилактики (из таблицы 1100)</a:t>
                      </a:r>
                      <a:endParaRPr lang="ru-RU" sz="16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№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строки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Должностей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/>
                          </a:solidFill>
                          <a:effectLst/>
                        </a:rPr>
                        <a:t>Физических лиц</a:t>
                      </a:r>
                      <a:endParaRPr lang="ru-RU" sz="14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</a:tr>
              <a:tr h="13896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effectLst/>
                        </a:rPr>
                        <a:t>штатных</a:t>
                      </a:r>
                      <a:endParaRPr lang="ru-RU" sz="14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2"/>
                          </a:solidFill>
                          <a:effectLst/>
                        </a:rPr>
                        <a:t>занятых</a:t>
                      </a:r>
                      <a:endParaRPr lang="ru-RU" sz="1400" b="1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5404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ru-RU" sz="9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2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bg2"/>
                          </a:solidFill>
                          <a:effectLst/>
                        </a:rPr>
                        <a:t>3</a:t>
                      </a:r>
                      <a:endParaRPr lang="ru-RU" sz="11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bg2"/>
                          </a:solidFill>
                          <a:effectLst/>
                        </a:rPr>
                        <a:t>4</a:t>
                      </a:r>
                      <a:endParaRPr lang="ru-RU" sz="11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chemeClr val="bg2"/>
                          </a:solidFill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</a:tr>
              <a:tr h="891922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врачей 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(из стр. 1</a:t>
                      </a: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</a:tr>
              <a:tr h="11241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2"/>
                          </a:solidFill>
                          <a:effectLst/>
                        </a:rPr>
                        <a:t>среднего медицинского персонала (из стр. </a:t>
                      </a:r>
                      <a:r>
                        <a:rPr lang="ru-RU" sz="1600" dirty="0" smtClean="0">
                          <a:solidFill>
                            <a:schemeClr val="bg2"/>
                          </a:solidFill>
                          <a:effectLst/>
                        </a:rPr>
                        <a:t>144)</a:t>
                      </a:r>
                      <a:endParaRPr lang="ru-RU" sz="16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2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485" marR="63485" marT="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486891"/>
          </a:xfrm>
        </p:spPr>
        <p:txBody>
          <a:bodyPr/>
          <a:lstStyle/>
          <a:p>
            <a:r>
              <a:rPr lang="x-none" sz="2000" b="1">
                <a:solidFill>
                  <a:srgbClr val="FFC000"/>
                </a:solidFill>
                <a:effectLst/>
              </a:rPr>
              <a:t>10. Деятельность отделения (кабинета) медицинской </a:t>
            </a:r>
            <a:r>
              <a:rPr lang="x-none" sz="2000" b="1" smtClean="0">
                <a:solidFill>
                  <a:srgbClr val="FFC000"/>
                </a:solidFill>
                <a:effectLst/>
              </a:rPr>
              <a:t>профилактики</a:t>
            </a:r>
            <a:r>
              <a:rPr lang="ru-RU" sz="2000" b="1" dirty="0">
                <a:solidFill>
                  <a:srgbClr val="FFC000"/>
                </a:solidFill>
                <a:effectLst/>
              </a:rPr>
              <a:t> </a:t>
            </a:r>
            <a:r>
              <a:rPr lang="ru-RU" sz="2000" b="1" dirty="0" smtClean="0">
                <a:solidFill>
                  <a:srgbClr val="FFC000"/>
                </a:solidFill>
                <a:effectLst/>
              </a:rPr>
              <a:t>(4809)</a:t>
            </a:r>
            <a:endParaRPr lang="ru-RU" sz="2000" dirty="0">
              <a:solidFill>
                <a:srgbClr val="FFC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52497"/>
              </p:ext>
            </p:extLst>
          </p:nvPr>
        </p:nvGraphicFramePr>
        <p:xfrm>
          <a:off x="107504" y="1094442"/>
          <a:ext cx="8784976" cy="5477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13452"/>
                <a:gridCol w="691808"/>
                <a:gridCol w="779716"/>
              </a:tblGrid>
              <a:tr h="5343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№ строки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2"/>
                          </a:solidFill>
                          <a:effectLst/>
                        </a:rPr>
                        <a:t>Всего</a:t>
                      </a:r>
                      <a:endParaRPr lang="ru-RU" sz="12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 anchor="ctr"/>
                </a:tc>
              </a:tr>
              <a:tr h="189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bg2"/>
                          </a:solidFill>
                          <a:effectLst/>
                        </a:rPr>
                        <a:t>1</a:t>
                      </a:r>
                      <a:endParaRPr lang="ru-RU" sz="1100" dirty="0">
                        <a:solidFill>
                          <a:schemeClr val="bg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915" marR="62915" marT="0" marB="0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Число лиц, обученных основам здорового образа жизни, чел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316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Число медицинских работников, обученных методике профилактики заболеваний и укрепления здоровья, чел 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72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Число пациентов, обученных в “школах” – всего, чел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56493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 том числе: школе для беременных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с сердечной недостаточностью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на хроническом диализе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5632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артериальной гипертензией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9925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с заболеванием суставов и позвоночника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бронхиальной астмой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сахарным диабетом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здорового образа жизни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25352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с ишемической болезнью сердца и перенесших острый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инфаркт </a:t>
                      </a: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миокарда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99256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школе для пациентов перенесших острое нарушение мозгового кровообращения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2637">
                <a:tc>
                  <a:txBody>
                    <a:bodyPr/>
                    <a:lstStyle/>
                    <a:p>
                      <a:pPr marL="107950" indent="702310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прочих школах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67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Число проведенных массовых мероприятий,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ед.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ru-RU" sz="1000" b="1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67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Число лиц, участвующих в мероприятиях, чел</a:t>
                      </a:r>
                      <a:endParaRPr lang="ru-RU" sz="1000" b="1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1000" b="1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67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Число школ для родителей, дети которых больны хроническими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заболеваниями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67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      из них для родителей детей в возрасте 0–2 года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включительно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246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Число детей, родители (законные представители) которых прошли обучение в «школах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  <a:tr h="1399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      из них детей в возрасте 0–2 года </a:t>
                      </a:r>
                      <a:r>
                        <a:rPr lang="ru-RU" sz="1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включительно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2915" marR="62915" marT="0" marB="0" anchor="b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836712"/>
            <a:ext cx="136815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01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51863" algn="l"/>
              </a:tabLs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85093987"/>
      </p:ext>
    </p:extLst>
  </p:cSld>
  <p:clrMapOvr>
    <a:masterClrMapping/>
  </p:clrMapOvr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1392</TotalTime>
  <Words>813</Words>
  <Application>Microsoft Office PowerPoint</Application>
  <PresentationFormat>Экран (4:3)</PresentationFormat>
  <Paragraphs>199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Глобус</vt:lpstr>
      <vt:lpstr>Краевой центр общественного здоровья и медицинской профилактики  Зам.главного врача Есина Татьяна Борисовна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Форма № 30   2. Кабинеты, отделения, подразделения                                                                 </vt:lpstr>
      <vt:lpstr>Презентация PowerPoint</vt:lpstr>
      <vt:lpstr>10. Деятельность отделения (кабинета) медицинской профилактики (4809)</vt:lpstr>
      <vt:lpstr>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Перечень основных отчетных мероприятий в 2007г.</dc:title>
  <dc:creator>Operator</dc:creator>
  <cp:lastModifiedBy>user</cp:lastModifiedBy>
  <cp:revision>172</cp:revision>
  <dcterms:created xsi:type="dcterms:W3CDTF">2007-10-22T08:22:59Z</dcterms:created>
  <dcterms:modified xsi:type="dcterms:W3CDTF">2022-12-21T06:03:16Z</dcterms:modified>
</cp:coreProperties>
</file>