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98" r:id="rId3"/>
    <p:sldId id="301" r:id="rId4"/>
    <p:sldId id="304" r:id="rId5"/>
    <p:sldId id="305" r:id="rId6"/>
    <p:sldId id="303" r:id="rId7"/>
    <p:sldId id="302" r:id="rId8"/>
    <p:sldId id="311" r:id="rId9"/>
    <p:sldId id="299" r:id="rId10"/>
    <p:sldId id="307" r:id="rId11"/>
    <p:sldId id="308" r:id="rId12"/>
    <p:sldId id="300" r:id="rId13"/>
    <p:sldId id="297" r:id="rId14"/>
    <p:sldId id="309" r:id="rId15"/>
    <p:sldId id="310" r:id="rId16"/>
  </p:sldIdLst>
  <p:sldSz cx="9144000" cy="6858000" type="screen4x3"/>
  <p:notesSz cx="6797675" cy="9926638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CC00FF"/>
    <a:srgbClr val="FF0066"/>
    <a:srgbClr val="D60093"/>
    <a:srgbClr val="E53D85"/>
    <a:srgbClr val="FF99FF"/>
    <a:srgbClr val="0000FF"/>
    <a:srgbClr val="3399FF"/>
    <a:srgbClr val="666699"/>
    <a:srgbClr val="0437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4615" autoAdjust="0"/>
  </p:normalViewPr>
  <p:slideViewPr>
    <p:cSldViewPr>
      <p:cViewPr>
        <p:scale>
          <a:sx n="104" d="100"/>
          <a:sy n="104" d="100"/>
        </p:scale>
        <p:origin x="-183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dirty="0" smtClean="0"/>
              <a:t>Бесплатно и без регистрации.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994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dirty="0" smtClean="0"/>
              <a:t>Бесплатно и без регистрации.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35896" y="5517232"/>
            <a:ext cx="5508104" cy="1102022"/>
          </a:xfrm>
        </p:spPr>
        <p:txBody>
          <a:bodyPr/>
          <a:lstStyle>
            <a:lvl1pPr>
              <a:defRPr b="1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79512" y="62825"/>
            <a:ext cx="5976664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251520" y="1556792"/>
            <a:ext cx="8712968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825"/>
            <a:ext cx="5976664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556792"/>
            <a:ext cx="8712968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2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5.emf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992888" cy="1728192"/>
          </a:xfrm>
        </p:spPr>
        <p:txBody>
          <a:bodyPr anchor="t"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Реализация мероприятий в рамках федерального проекта «Модернизация первичного звена здравоохранения»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076056" y="5301208"/>
            <a:ext cx="3816424" cy="129614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КМЦ г. Читы</a:t>
            </a:r>
          </a:p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2022 год 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2" descr="C:\Users\dc512-1\AppData\Local\Temp\КДП - здание КМЦ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912" y="2924944"/>
            <a:ext cx="413080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179512" y="62825"/>
            <a:ext cx="8568952" cy="127794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 ГАУЗ «Клинический медицинский центр г. Читы»</a:t>
            </a:r>
            <a:endParaRPr lang="ru-RU" sz="2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36473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1800" b="1" dirty="0" smtClean="0"/>
              <a:t>3. Реализация мероприятий по приобретению медицинского оборудования в 2021 – 2022 годах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 smtClean="0">
                <a:solidFill>
                  <a:srgbClr val="FF3399"/>
                </a:solidFill>
              </a:rPr>
              <a:t>17.06.2021 г. в женской консультации ПП № 4 введена в </a:t>
            </a:r>
            <a:r>
              <a:rPr lang="ru-RU" sz="1800" b="1" dirty="0">
                <a:solidFill>
                  <a:srgbClr val="FF3399"/>
                </a:solidFill>
              </a:rPr>
              <a:t>эксплуатацию </a:t>
            </a:r>
            <a:r>
              <a:rPr lang="ru-RU" sz="1800" b="1" dirty="0" smtClean="0">
                <a:solidFill>
                  <a:srgbClr val="FF3399"/>
                </a:solidFill>
              </a:rPr>
              <a:t>система </a:t>
            </a:r>
            <a:r>
              <a:rPr lang="ru-RU" sz="1800" b="1" dirty="0">
                <a:solidFill>
                  <a:srgbClr val="FF3399"/>
                </a:solidFill>
              </a:rPr>
              <a:t>ультразвуковой визуализации </a:t>
            </a:r>
            <a:r>
              <a:rPr lang="ru-RU" sz="1800" b="1" dirty="0" smtClean="0">
                <a:solidFill>
                  <a:srgbClr val="FF3399"/>
                </a:solidFill>
              </a:rPr>
              <a:t>универсальная </a:t>
            </a:r>
            <a:r>
              <a:rPr lang="ru-RU" sz="1800" b="1" dirty="0">
                <a:solidFill>
                  <a:srgbClr val="FF3399"/>
                </a:solidFill>
              </a:rPr>
              <a:t>с питанием от сети </a:t>
            </a:r>
            <a:r>
              <a:rPr lang="ru-RU" sz="1800" b="1" dirty="0" smtClean="0">
                <a:solidFill>
                  <a:srgbClr val="FF3399"/>
                </a:solidFill>
              </a:rPr>
              <a:t>«</a:t>
            </a:r>
            <a:r>
              <a:rPr lang="ru-RU" sz="1800" b="1" dirty="0" err="1" smtClean="0">
                <a:solidFill>
                  <a:srgbClr val="FF3399"/>
                </a:solidFill>
              </a:rPr>
              <a:t>РуСкан</a:t>
            </a:r>
            <a:r>
              <a:rPr lang="ru-RU" sz="1800" b="1" dirty="0" smtClean="0">
                <a:solidFill>
                  <a:srgbClr val="FF3399"/>
                </a:solidFill>
              </a:rPr>
              <a:t> 60». 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b="1" dirty="0" smtClean="0">
                <a:solidFill>
                  <a:srgbClr val="FF3399"/>
                </a:solidFill>
                <a:ea typeface="Times New Roman"/>
                <a:cs typeface="Times New Roman"/>
              </a:rPr>
              <a:t>В </a:t>
            </a:r>
            <a:r>
              <a:rPr lang="ru-RU" sz="1800" b="1" dirty="0">
                <a:solidFill>
                  <a:srgbClr val="FF3399"/>
                </a:solidFill>
                <a:ea typeface="Times New Roman"/>
                <a:cs typeface="Times New Roman"/>
              </a:rPr>
              <a:t>среднем в </a:t>
            </a:r>
            <a:r>
              <a:rPr lang="ru-RU" sz="1800" b="1" dirty="0" smtClean="0">
                <a:solidFill>
                  <a:srgbClr val="FF3399"/>
                </a:solidFill>
                <a:ea typeface="Times New Roman"/>
                <a:cs typeface="Times New Roman"/>
              </a:rPr>
              <a:t>месяц проводится 250 исследований; обеспеченность  врачами ультразвуковой диагностики составляет 100 %.</a:t>
            </a:r>
            <a:endParaRPr lang="ru-RU" sz="1800" b="1" dirty="0">
              <a:solidFill>
                <a:srgbClr val="FF3399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3" y="3978272"/>
            <a:ext cx="904369" cy="1982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229" y="3986766"/>
            <a:ext cx="1480405" cy="1973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dc512-1\Downloads\IMG-20221111-WA001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060" y="3977120"/>
            <a:ext cx="2644692" cy="1983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95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179512" y="62825"/>
            <a:ext cx="8568952" cy="127794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 ГАУЗ «Клинический медицинский центр г. Читы»</a:t>
            </a:r>
            <a:endParaRPr lang="ru-RU" sz="2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36473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1800" b="1" dirty="0" smtClean="0">
                <a:solidFill>
                  <a:srgbClr val="FF3399"/>
                </a:solidFill>
              </a:rPr>
              <a:t>В июле 2021 г. в ПП № 4, 5, 6 монтированы и введены в </a:t>
            </a:r>
            <a:r>
              <a:rPr lang="ru-RU" sz="1800" b="1" dirty="0">
                <a:solidFill>
                  <a:srgbClr val="FF3399"/>
                </a:solidFill>
              </a:rPr>
              <a:t>эксплуатацию </a:t>
            </a:r>
            <a:r>
              <a:rPr lang="ru-RU" sz="1800" b="1" dirty="0" smtClean="0">
                <a:solidFill>
                  <a:srgbClr val="FF3399"/>
                </a:solidFill>
              </a:rPr>
              <a:t>три аппарата рентгеновских стационарных </a:t>
            </a:r>
            <a:r>
              <a:rPr lang="ru-RU" sz="1800" b="1" dirty="0">
                <a:solidFill>
                  <a:srgbClr val="FF3399"/>
                </a:solidFill>
              </a:rPr>
              <a:t>для рентгенографии </a:t>
            </a:r>
            <a:r>
              <a:rPr lang="ru-RU" sz="1800" b="1" dirty="0" smtClean="0">
                <a:solidFill>
                  <a:srgbClr val="FF3399"/>
                </a:solidFill>
              </a:rPr>
              <a:t>цифровой «</a:t>
            </a:r>
            <a:r>
              <a:rPr lang="ru-RU" sz="1800" b="1" dirty="0" err="1" smtClean="0">
                <a:solidFill>
                  <a:srgbClr val="FF3399"/>
                </a:solidFill>
              </a:rPr>
              <a:t>ТелеКоРД</a:t>
            </a:r>
            <a:r>
              <a:rPr lang="ru-RU" sz="1800" b="1" dirty="0" smtClean="0">
                <a:solidFill>
                  <a:srgbClr val="FF3399"/>
                </a:solidFill>
              </a:rPr>
              <a:t> – МТ - плюс».</a:t>
            </a:r>
          </a:p>
          <a:p>
            <a:pPr marL="0" indent="0" algn="just">
              <a:buNone/>
            </a:pPr>
            <a:r>
              <a:rPr lang="ru-RU" sz="1800" b="1" dirty="0" smtClean="0">
                <a:solidFill>
                  <a:srgbClr val="FF3399"/>
                </a:solidFill>
              </a:rPr>
              <a:t>       На каждом аппарате в среднем выполняется 40 исследований в день, </a:t>
            </a:r>
            <a:r>
              <a:rPr lang="ru-RU" sz="1800" b="1" dirty="0">
                <a:solidFill>
                  <a:srgbClr val="FF3399"/>
                </a:solidFill>
              </a:rPr>
              <a:t>576 исследований в </a:t>
            </a:r>
            <a:r>
              <a:rPr lang="ru-RU" sz="1800" b="1" dirty="0" smtClean="0">
                <a:solidFill>
                  <a:srgbClr val="FF3399"/>
                </a:solidFill>
              </a:rPr>
              <a:t>месяц; обеспеченность врачами и  </a:t>
            </a:r>
            <a:r>
              <a:rPr lang="ru-RU" sz="1800" b="1" dirty="0" err="1" smtClean="0">
                <a:solidFill>
                  <a:srgbClr val="FF3399"/>
                </a:solidFill>
              </a:rPr>
              <a:t>рентгенлаборантами</a:t>
            </a:r>
            <a:r>
              <a:rPr lang="ru-RU" sz="1800" b="1" dirty="0" smtClean="0">
                <a:solidFill>
                  <a:srgbClr val="FF3399"/>
                </a:solidFill>
              </a:rPr>
              <a:t> составляет 100 %.</a:t>
            </a:r>
            <a:endParaRPr lang="ru-RU" sz="1800" b="1" dirty="0">
              <a:solidFill>
                <a:srgbClr val="FF3399"/>
              </a:solidFill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573016"/>
            <a:ext cx="4024672" cy="2263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60681"/>
            <a:ext cx="1228063" cy="2183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C:\Users\dc512-1\Downloads\IMG-20221111-WA001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839351"/>
            <a:ext cx="2068816" cy="155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89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179512" y="62825"/>
            <a:ext cx="8568952" cy="127794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 ГАУЗ «Клинический медицинский центр г. Читы»</a:t>
            </a:r>
            <a:endParaRPr lang="ru-RU" sz="2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36473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1800" b="1" dirty="0" smtClean="0">
                <a:solidFill>
                  <a:srgbClr val="FF3399"/>
                </a:solidFill>
              </a:rPr>
              <a:t>В октябре 2021 </a:t>
            </a:r>
            <a:r>
              <a:rPr lang="ru-RU" sz="1800" b="1" dirty="0">
                <a:solidFill>
                  <a:srgbClr val="FF3399"/>
                </a:solidFill>
              </a:rPr>
              <a:t>года </a:t>
            </a:r>
            <a:r>
              <a:rPr lang="ru-RU" sz="1800" b="1" dirty="0" smtClean="0">
                <a:solidFill>
                  <a:srgbClr val="FF3399"/>
                </a:solidFill>
              </a:rPr>
              <a:t>в ПП № 1, 2, 4, 5 поставлены и введены </a:t>
            </a:r>
            <a:r>
              <a:rPr lang="ru-RU" sz="1800" b="1" dirty="0">
                <a:solidFill>
                  <a:srgbClr val="FF3399"/>
                </a:solidFill>
              </a:rPr>
              <a:t>в эксплуатацию </a:t>
            </a:r>
            <a:r>
              <a:rPr lang="ru-RU" sz="1800" b="1" dirty="0" smtClean="0">
                <a:solidFill>
                  <a:srgbClr val="FF3399"/>
                </a:solidFill>
              </a:rPr>
              <a:t>4 аппарата </a:t>
            </a:r>
            <a:r>
              <a:rPr lang="ru-RU" sz="1800" b="1" dirty="0">
                <a:solidFill>
                  <a:srgbClr val="FF3399"/>
                </a:solidFill>
              </a:rPr>
              <a:t>для </a:t>
            </a:r>
            <a:r>
              <a:rPr lang="ru-RU" sz="1800" b="1" dirty="0" err="1">
                <a:solidFill>
                  <a:srgbClr val="FF3399"/>
                </a:solidFill>
              </a:rPr>
              <a:t>холтеровского</a:t>
            </a:r>
            <a:r>
              <a:rPr lang="ru-RU" sz="1800" b="1" dirty="0">
                <a:solidFill>
                  <a:srgbClr val="FF3399"/>
                </a:solidFill>
              </a:rPr>
              <a:t> </a:t>
            </a:r>
            <a:r>
              <a:rPr lang="ru-RU" sz="1800" b="1" dirty="0" err="1">
                <a:solidFill>
                  <a:srgbClr val="FF3399"/>
                </a:solidFill>
              </a:rPr>
              <a:t>мониторирования</a:t>
            </a:r>
            <a:r>
              <a:rPr lang="ru-RU" sz="1800" b="1" dirty="0">
                <a:solidFill>
                  <a:srgbClr val="FF3399"/>
                </a:solidFill>
              </a:rPr>
              <a:t> сердечной </a:t>
            </a:r>
            <a:r>
              <a:rPr lang="ru-RU" sz="1800" b="1" dirty="0" smtClean="0">
                <a:solidFill>
                  <a:srgbClr val="FF3399"/>
                </a:solidFill>
              </a:rPr>
              <a:t>деятельности «Миокард – </a:t>
            </a:r>
            <a:r>
              <a:rPr lang="ru-RU" sz="1800" b="1" dirty="0" err="1" smtClean="0">
                <a:solidFill>
                  <a:srgbClr val="FF3399"/>
                </a:solidFill>
              </a:rPr>
              <a:t>холтер</a:t>
            </a:r>
            <a:r>
              <a:rPr lang="ru-RU" sz="1800" b="1" dirty="0" smtClean="0">
                <a:solidFill>
                  <a:srgbClr val="FF3399"/>
                </a:solidFill>
              </a:rPr>
              <a:t> 2». </a:t>
            </a:r>
          </a:p>
          <a:p>
            <a:pPr marL="0" indent="0" algn="just">
              <a:buNone/>
            </a:pPr>
            <a:r>
              <a:rPr lang="ru-RU" sz="1800" b="1" dirty="0" smtClean="0">
                <a:solidFill>
                  <a:srgbClr val="FF3399"/>
                </a:solidFill>
              </a:rPr>
              <a:t>На каждом аппарате проводится 1 исследование в день, в месяц 13 – 20 исследований; обеспеченность врачами функциональной диагностики и медицинскими сестрами – 100 %.</a:t>
            </a:r>
          </a:p>
          <a:p>
            <a:pPr algn="ctr"/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7584" y="3509148"/>
            <a:ext cx="1729458" cy="2305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509148"/>
            <a:ext cx="1832868" cy="2443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942040"/>
            <a:ext cx="2560285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53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179512" y="62825"/>
            <a:ext cx="8568952" cy="127794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 ГАУЗ «Клинический медицинский центр г. Читы»</a:t>
            </a:r>
            <a:endParaRPr lang="ru-RU" sz="2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36473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800" b="1" dirty="0">
                <a:solidFill>
                  <a:srgbClr val="FF3399"/>
                </a:solidFill>
              </a:rPr>
              <a:t> </a:t>
            </a:r>
            <a:r>
              <a:rPr lang="ru-RU" sz="1800" b="1" dirty="0" smtClean="0">
                <a:solidFill>
                  <a:srgbClr val="FF3399"/>
                </a:solidFill>
              </a:rPr>
              <a:t>03.06.2022 г. в ПП № 3 введен в </a:t>
            </a:r>
            <a:r>
              <a:rPr lang="ru-RU" sz="1800" b="1" dirty="0">
                <a:solidFill>
                  <a:srgbClr val="FF3399"/>
                </a:solidFill>
              </a:rPr>
              <a:t>эксплуатацию  </a:t>
            </a:r>
            <a:r>
              <a:rPr lang="ru-RU" sz="1800" b="1" dirty="0" smtClean="0">
                <a:solidFill>
                  <a:srgbClr val="FF3399"/>
                </a:solidFill>
              </a:rPr>
              <a:t>аппарат рентгеновский диагностический телеуправляемый Р – 600 «</a:t>
            </a:r>
            <a:r>
              <a:rPr lang="ru-RU" sz="1800" b="1" dirty="0" err="1" smtClean="0">
                <a:solidFill>
                  <a:srgbClr val="FF3399"/>
                </a:solidFill>
              </a:rPr>
              <a:t>Полидиагност</a:t>
            </a:r>
            <a:r>
              <a:rPr lang="ru-RU" sz="1800" b="1" dirty="0" smtClean="0">
                <a:solidFill>
                  <a:srgbClr val="FF3399"/>
                </a:solidFill>
              </a:rPr>
              <a:t>».</a:t>
            </a:r>
          </a:p>
          <a:p>
            <a:pPr marL="0" indent="0" algn="just">
              <a:buNone/>
            </a:pPr>
            <a:r>
              <a:rPr lang="ru-RU" sz="1800" b="1" dirty="0" smtClean="0">
                <a:solidFill>
                  <a:srgbClr val="FF3399"/>
                </a:solidFill>
              </a:rPr>
              <a:t>       В среднем проводится 30 – 40 исследований в день, 500 исследований в месяц; обеспеченность врачами и </a:t>
            </a:r>
            <a:r>
              <a:rPr lang="ru-RU" sz="1800" b="1" dirty="0" err="1" smtClean="0">
                <a:solidFill>
                  <a:srgbClr val="FF3399"/>
                </a:solidFill>
              </a:rPr>
              <a:t>рентгенлаборантами</a:t>
            </a:r>
            <a:r>
              <a:rPr lang="ru-RU" sz="1800" b="1" dirty="0" smtClean="0">
                <a:solidFill>
                  <a:srgbClr val="FF3399"/>
                </a:solidFill>
              </a:rPr>
              <a:t> составляет 100 %.</a:t>
            </a:r>
            <a:endParaRPr lang="ru-RU" sz="1800" b="1" dirty="0">
              <a:solidFill>
                <a:srgbClr val="FF3399"/>
              </a:solidFill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969526"/>
            <a:ext cx="4571936" cy="257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 descr="C:\Users\dc512-1\Downloads\IMG-20221111-WA001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465" y="2969526"/>
            <a:ext cx="3428951" cy="257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572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179512" y="62825"/>
            <a:ext cx="8568952" cy="127794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 ГАУЗ «Клинический медицинский центр г. Читы»</a:t>
            </a:r>
            <a:endParaRPr lang="ru-RU" sz="2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36473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800" b="1" dirty="0">
                <a:solidFill>
                  <a:srgbClr val="FF3399"/>
                </a:solidFill>
              </a:rPr>
              <a:t> </a:t>
            </a:r>
            <a:r>
              <a:rPr lang="ru-RU" sz="1800" b="1" dirty="0" smtClean="0">
                <a:solidFill>
                  <a:srgbClr val="FF3399"/>
                </a:solidFill>
              </a:rPr>
              <a:t>13.05.2022 г. в женской консультации ПП № </a:t>
            </a:r>
            <a:r>
              <a:rPr lang="ru-RU" sz="1800" b="1" dirty="0">
                <a:solidFill>
                  <a:srgbClr val="FF3399"/>
                </a:solidFill>
              </a:rPr>
              <a:t>5 </a:t>
            </a:r>
            <a:r>
              <a:rPr lang="ru-RU" sz="1800" b="1" dirty="0" smtClean="0">
                <a:solidFill>
                  <a:srgbClr val="FF3399"/>
                </a:solidFill>
              </a:rPr>
              <a:t>введена </a:t>
            </a:r>
            <a:r>
              <a:rPr lang="ru-RU" sz="1800" b="1" dirty="0">
                <a:solidFill>
                  <a:srgbClr val="FF3399"/>
                </a:solidFill>
              </a:rPr>
              <a:t>в эксплуатацию </a:t>
            </a:r>
            <a:r>
              <a:rPr lang="ru-RU" sz="1800" b="1" dirty="0" smtClean="0">
                <a:solidFill>
                  <a:srgbClr val="FF3399"/>
                </a:solidFill>
              </a:rPr>
              <a:t>система </a:t>
            </a:r>
            <a:r>
              <a:rPr lang="ru-RU" sz="1800" b="1" dirty="0">
                <a:solidFill>
                  <a:srgbClr val="FF3399"/>
                </a:solidFill>
              </a:rPr>
              <a:t>ультразвуковой визуализации </a:t>
            </a:r>
            <a:r>
              <a:rPr lang="ru-RU" sz="1800" b="1" dirty="0" smtClean="0">
                <a:solidFill>
                  <a:srgbClr val="FF3399"/>
                </a:solidFill>
              </a:rPr>
              <a:t>универсальная </a:t>
            </a:r>
            <a:r>
              <a:rPr lang="ru-RU" sz="1800" b="1" dirty="0">
                <a:solidFill>
                  <a:srgbClr val="FF3399"/>
                </a:solidFill>
              </a:rPr>
              <a:t>с питанием от </a:t>
            </a:r>
            <a:r>
              <a:rPr lang="ru-RU" sz="1800" b="1" dirty="0" smtClean="0">
                <a:solidFill>
                  <a:srgbClr val="FF3399"/>
                </a:solidFill>
              </a:rPr>
              <a:t>сети</a:t>
            </a:r>
            <a:r>
              <a:rPr lang="ru-RU" sz="1800" b="1" dirty="0">
                <a:solidFill>
                  <a:srgbClr val="FF3399"/>
                </a:solidFill>
              </a:rPr>
              <a:t> «</a:t>
            </a:r>
            <a:r>
              <a:rPr lang="ru-RU" sz="1800" b="1" dirty="0" err="1">
                <a:solidFill>
                  <a:srgbClr val="FF3399"/>
                </a:solidFill>
              </a:rPr>
              <a:t>РуСкан</a:t>
            </a:r>
            <a:r>
              <a:rPr lang="ru-RU" sz="1800" b="1" dirty="0">
                <a:solidFill>
                  <a:srgbClr val="FF3399"/>
                </a:solidFill>
              </a:rPr>
              <a:t> 60</a:t>
            </a:r>
            <a:r>
              <a:rPr lang="ru-RU" sz="1800" b="1" dirty="0" smtClean="0">
                <a:solidFill>
                  <a:srgbClr val="FF3399"/>
                </a:solidFill>
              </a:rPr>
              <a:t>».</a:t>
            </a:r>
          </a:p>
          <a:p>
            <a:pPr marL="0" indent="0" algn="just">
              <a:buNone/>
            </a:pPr>
            <a:r>
              <a:rPr lang="ru-RU" sz="1800" b="1" dirty="0" smtClean="0">
                <a:solidFill>
                  <a:srgbClr val="FF3399"/>
                </a:solidFill>
              </a:rPr>
              <a:t>Нагрузка в среднем составляет 28 человек в день, 617 исследований в месяц;  обеспеченность врачами ультразвуковой диагностики составляет 100 %.</a:t>
            </a:r>
            <a:endParaRPr lang="ru-RU" sz="1800" b="1" dirty="0">
              <a:solidFill>
                <a:srgbClr val="FF3399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56291"/>
            <a:ext cx="1755194" cy="3120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35" y="3256292"/>
            <a:ext cx="2340258" cy="3120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C:\Users\dc512-1\Downloads\IMG-20221111-WA001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731832"/>
            <a:ext cx="2892352" cy="216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34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988840"/>
            <a:ext cx="7632848" cy="1728192"/>
          </a:xfrm>
        </p:spPr>
        <p:txBody>
          <a:bodyPr anchor="t">
            <a:norm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Благодарим за внимание!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114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179512" y="62825"/>
            <a:ext cx="8568952" cy="127794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 ГАУЗ «Клинический медицинский центр г. Читы»</a:t>
            </a:r>
            <a:endParaRPr lang="ru-RU" sz="2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36473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AutoNum type="arabicPeriod"/>
            </a:pPr>
            <a:r>
              <a:rPr lang="ru-RU" sz="1800" b="1" dirty="0" smtClean="0"/>
              <a:t>Реализация мероприятий по проведению капитального ремонта, приобретению и монтажу модульных конструкций, которые введены в эксплуатацию и осуществляют медицинскую деятельность в 2021 – 2022 годах</a:t>
            </a:r>
          </a:p>
          <a:p>
            <a:pPr algn="just"/>
            <a:r>
              <a:rPr lang="ru-RU" sz="1800" b="1" dirty="0" smtClean="0">
                <a:solidFill>
                  <a:srgbClr val="FF3399"/>
                </a:solidFill>
              </a:rPr>
              <a:t>В 2021 году проведен ремонт в здании женской консультации ПП № 4 (ул. Лазо,36)</a:t>
            </a:r>
          </a:p>
          <a:p>
            <a:pPr algn="just"/>
            <a:endParaRPr lang="ru-RU" sz="1800" dirty="0" smtClean="0"/>
          </a:p>
          <a:p>
            <a:pPr algn="just">
              <a:buAutoNum type="arabicPeriod"/>
            </a:pPr>
            <a:endParaRPr lang="ru-RU" sz="1800" dirty="0" smtClean="0"/>
          </a:p>
          <a:p>
            <a:pPr algn="ctr"/>
            <a:endParaRPr lang="ru-RU" dirty="0"/>
          </a:p>
        </p:txBody>
      </p:sp>
      <p:pic>
        <p:nvPicPr>
          <p:cNvPr id="1026" name="Picture 2" descr="C:\Users\dc512-1\Downloads\IMG-20221111-WA00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068960"/>
            <a:ext cx="432048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392" y="3068961"/>
            <a:ext cx="2430269" cy="3240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4233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179512" y="62825"/>
            <a:ext cx="8568952" cy="127794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 ГАУЗ «Клинический медицинский центр г. Читы»</a:t>
            </a:r>
            <a:endParaRPr lang="ru-RU" sz="2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36473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1800" b="1" dirty="0" smtClean="0">
                <a:solidFill>
                  <a:srgbClr val="FF3399"/>
                </a:solidFill>
              </a:rPr>
              <a:t>Женская консультация ПП № 4 (ул. Лазо,36)</a:t>
            </a:r>
          </a:p>
          <a:p>
            <a:pPr algn="just"/>
            <a:endParaRPr lang="ru-RU" sz="1800" dirty="0" smtClean="0"/>
          </a:p>
          <a:p>
            <a:pPr algn="just">
              <a:buAutoNum type="arabicPeriod"/>
            </a:pPr>
            <a:endParaRPr lang="ru-RU" sz="1800" dirty="0" smtClean="0"/>
          </a:p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59030"/>
            <a:ext cx="1667085" cy="2222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422" y="1959030"/>
            <a:ext cx="1667086" cy="2222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938" y="1959030"/>
            <a:ext cx="1667085" cy="2222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84" y="4519548"/>
            <a:ext cx="2379313" cy="1784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297" y="4506739"/>
            <a:ext cx="1347970" cy="1797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298" y="4478055"/>
            <a:ext cx="1369484" cy="1825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7242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179512" y="62825"/>
            <a:ext cx="8568952" cy="127794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 ГАУЗ «Клинический медицинский центр г. Читы»</a:t>
            </a:r>
            <a:endParaRPr lang="ru-RU" sz="2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36473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1800" b="1" dirty="0" smtClean="0">
                <a:solidFill>
                  <a:srgbClr val="FF3399"/>
                </a:solidFill>
              </a:rPr>
              <a:t>В 2021 году проведен </a:t>
            </a:r>
            <a:r>
              <a:rPr lang="en-US" sz="1800" b="1" dirty="0" smtClean="0">
                <a:solidFill>
                  <a:srgbClr val="FF3399"/>
                </a:solidFill>
              </a:rPr>
              <a:t>I</a:t>
            </a:r>
            <a:r>
              <a:rPr lang="ru-RU" sz="1800" b="1" dirty="0" smtClean="0">
                <a:solidFill>
                  <a:srgbClr val="FF3399"/>
                </a:solidFill>
              </a:rPr>
              <a:t> этап ремонта в ПП № 6, в 2022 году ремонтные работы завершены (ул. Энергетиков, 18 а)</a:t>
            </a:r>
          </a:p>
          <a:p>
            <a:pPr algn="just"/>
            <a:endParaRPr lang="ru-RU" sz="1800" dirty="0" smtClean="0"/>
          </a:p>
          <a:p>
            <a:pPr algn="just">
              <a:buAutoNum type="arabicPeriod"/>
            </a:pPr>
            <a:endParaRPr lang="ru-RU" sz="1800" dirty="0" smtClean="0"/>
          </a:p>
          <a:p>
            <a:pPr algn="ctr"/>
            <a:endParaRPr lang="ru-RU" dirty="0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068" y="2348880"/>
            <a:ext cx="3702856" cy="2777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001" y="2348880"/>
            <a:ext cx="3702856" cy="2777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0436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179512" y="62825"/>
            <a:ext cx="8568952" cy="127794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 ГАУЗ «Клинический медицинский центр г. Читы»</a:t>
            </a:r>
            <a:endParaRPr lang="ru-RU" sz="2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36473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1800" b="1" dirty="0" smtClean="0">
                <a:solidFill>
                  <a:srgbClr val="FF3399"/>
                </a:solidFill>
              </a:rPr>
              <a:t>ПП № 6 (ул. Энергетиков, 18 а)</a:t>
            </a:r>
          </a:p>
          <a:p>
            <a:pPr algn="just"/>
            <a:endParaRPr lang="ru-RU" sz="1800" dirty="0" smtClean="0"/>
          </a:p>
          <a:p>
            <a:pPr algn="just">
              <a:buAutoNum type="arabicPeriod"/>
            </a:pPr>
            <a:endParaRPr lang="ru-RU" sz="1800" dirty="0" smtClean="0"/>
          </a:p>
          <a:p>
            <a:pPr algn="ctr"/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09" y="2204864"/>
            <a:ext cx="2980573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204864"/>
            <a:ext cx="270030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196880"/>
            <a:ext cx="2610697" cy="1958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112" y="4239090"/>
            <a:ext cx="2088232" cy="1566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373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179512" y="62825"/>
            <a:ext cx="8568952" cy="127794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 ГАУЗ «Клинический медицинский центр г. Читы»</a:t>
            </a:r>
            <a:endParaRPr lang="ru-RU" sz="2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36473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1800" b="1" dirty="0" smtClean="0">
                <a:solidFill>
                  <a:srgbClr val="FF3399"/>
                </a:solidFill>
              </a:rPr>
              <a:t>ПП № 6 (ул. Энергетиков, 18 а)</a:t>
            </a:r>
          </a:p>
          <a:p>
            <a:pPr algn="just"/>
            <a:endParaRPr lang="ru-RU" sz="1800" dirty="0" smtClean="0"/>
          </a:p>
          <a:p>
            <a:pPr algn="just">
              <a:buAutoNum type="arabicPeriod"/>
            </a:pPr>
            <a:endParaRPr lang="ru-RU" sz="1800" dirty="0" smtClean="0"/>
          </a:p>
          <a:p>
            <a:pPr algn="ctr"/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051828"/>
            <a:ext cx="2097582" cy="279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13" y="2070110"/>
            <a:ext cx="2099287" cy="2799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051828"/>
            <a:ext cx="2112998" cy="2817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790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179512" y="62825"/>
            <a:ext cx="8568952" cy="127794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 ГАУЗ «Клинический медицинский центр г. Читы»</a:t>
            </a:r>
            <a:endParaRPr lang="ru-RU" sz="2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36473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1800" b="1" dirty="0">
                <a:solidFill>
                  <a:srgbClr val="FF3399"/>
                </a:solidFill>
              </a:rPr>
              <a:t>ПП № 6 (ул. Энергетиков, 18 а)</a:t>
            </a:r>
          </a:p>
          <a:p>
            <a:pPr algn="just"/>
            <a:endParaRPr lang="ru-RU" sz="1800" dirty="0" smtClean="0"/>
          </a:p>
          <a:p>
            <a:pPr algn="just">
              <a:buAutoNum type="arabicPeriod"/>
            </a:pPr>
            <a:endParaRPr lang="ru-RU" sz="1800" dirty="0" smtClean="0"/>
          </a:p>
          <a:p>
            <a:pPr algn="ctr"/>
            <a:endParaRPr lang="ru-RU" dirty="0"/>
          </a:p>
        </p:txBody>
      </p:sp>
      <p:pic>
        <p:nvPicPr>
          <p:cNvPr id="3074" name="Picture 2" descr="C:\Users\dc512-1\Downloads\IMG-20221110-WA00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991136"/>
            <a:ext cx="2251572" cy="168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991136"/>
            <a:ext cx="2248510" cy="1686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974184"/>
            <a:ext cx="1498458" cy="1997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3974184"/>
            <a:ext cx="2663925" cy="1997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860" y="1988840"/>
            <a:ext cx="2251572" cy="1688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980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179512" y="62825"/>
            <a:ext cx="8568952" cy="127794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 ГАУЗ «Клинический медицинский центр г. Читы»</a:t>
            </a:r>
            <a:endParaRPr lang="ru-RU" sz="2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36473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FF3399"/>
                </a:solidFill>
              </a:rPr>
              <a:t>В 2022 году проводится:</a:t>
            </a:r>
          </a:p>
          <a:p>
            <a:pPr algn="just"/>
            <a:r>
              <a:rPr lang="ru-RU" sz="3600" b="1" dirty="0" smtClean="0">
                <a:solidFill>
                  <a:srgbClr val="FF3399"/>
                </a:solidFill>
              </a:rPr>
              <a:t>Капитальный ремонт здания в ПП № 5 (ул. Труда, 20).</a:t>
            </a:r>
          </a:p>
          <a:p>
            <a:pPr marL="0" indent="0" algn="just">
              <a:buNone/>
            </a:pPr>
            <a:r>
              <a:rPr lang="ru-RU" sz="3600" b="1" dirty="0" smtClean="0">
                <a:solidFill>
                  <a:srgbClr val="FF3399"/>
                </a:solidFill>
              </a:rPr>
              <a:t>Срок завершения работ – декабрь 2022 г. </a:t>
            </a:r>
          </a:p>
          <a:p>
            <a:pPr marL="0" indent="0" algn="just">
              <a:buNone/>
            </a:pPr>
            <a:endParaRPr lang="ru-RU" sz="2600" b="1" dirty="0">
              <a:solidFill>
                <a:srgbClr val="FF3399"/>
              </a:solidFill>
            </a:endParaRPr>
          </a:p>
          <a:p>
            <a:pPr marL="0" indent="0" algn="just">
              <a:buNone/>
            </a:pPr>
            <a:endParaRPr lang="ru-RU" sz="2600" b="1" dirty="0" smtClean="0">
              <a:solidFill>
                <a:srgbClr val="FF3399"/>
              </a:solidFill>
            </a:endParaRPr>
          </a:p>
          <a:p>
            <a:pPr marL="0" indent="0" algn="just">
              <a:buNone/>
            </a:pPr>
            <a:endParaRPr lang="ru-RU" sz="2600" b="1" dirty="0">
              <a:solidFill>
                <a:srgbClr val="FF3399"/>
              </a:solidFill>
            </a:endParaRPr>
          </a:p>
          <a:p>
            <a:pPr marL="0" indent="0" algn="just">
              <a:buNone/>
            </a:pPr>
            <a:endParaRPr lang="ru-RU" sz="2600" b="1" dirty="0" smtClean="0">
              <a:solidFill>
                <a:srgbClr val="FF3399"/>
              </a:solidFill>
            </a:endParaRPr>
          </a:p>
          <a:p>
            <a:pPr marL="0" indent="0" algn="just">
              <a:buNone/>
            </a:pPr>
            <a:endParaRPr lang="ru-RU" sz="2600" b="1" dirty="0">
              <a:solidFill>
                <a:srgbClr val="FF3399"/>
              </a:solidFill>
            </a:endParaRPr>
          </a:p>
          <a:p>
            <a:pPr marL="0" indent="0" algn="just">
              <a:buNone/>
            </a:pPr>
            <a:endParaRPr lang="ru-RU" sz="2600" b="1" dirty="0" smtClean="0">
              <a:solidFill>
                <a:srgbClr val="FF3399"/>
              </a:solidFill>
            </a:endParaRPr>
          </a:p>
          <a:p>
            <a:pPr marL="0" indent="0" algn="just">
              <a:buNone/>
            </a:pPr>
            <a:endParaRPr lang="ru-RU" sz="2600" b="1" dirty="0">
              <a:solidFill>
                <a:srgbClr val="FF3399"/>
              </a:solidFill>
            </a:endParaRPr>
          </a:p>
          <a:p>
            <a:pPr algn="just"/>
            <a:endParaRPr lang="ru-RU" sz="2600" b="1" dirty="0" smtClean="0">
              <a:solidFill>
                <a:srgbClr val="FF3399"/>
              </a:solidFill>
            </a:endParaRPr>
          </a:p>
          <a:p>
            <a:pPr algn="just"/>
            <a:endParaRPr lang="ru-RU" sz="2600" b="1" dirty="0" smtClean="0">
              <a:solidFill>
                <a:srgbClr val="FF3399"/>
              </a:solidFill>
            </a:endParaRPr>
          </a:p>
          <a:p>
            <a:pPr algn="just"/>
            <a:endParaRPr lang="ru-RU" sz="2600" b="1" dirty="0">
              <a:solidFill>
                <a:srgbClr val="FF3399"/>
              </a:solidFill>
            </a:endParaRPr>
          </a:p>
          <a:p>
            <a:pPr algn="just"/>
            <a:endParaRPr lang="ru-RU" sz="2600" b="1" dirty="0" smtClean="0">
              <a:solidFill>
                <a:srgbClr val="FF3399"/>
              </a:solidFill>
            </a:endParaRPr>
          </a:p>
          <a:p>
            <a:pPr algn="just"/>
            <a:endParaRPr lang="ru-RU" sz="2600" b="1" dirty="0" smtClean="0">
              <a:solidFill>
                <a:srgbClr val="FF3399"/>
              </a:solidFill>
            </a:endParaRPr>
          </a:p>
          <a:p>
            <a:pPr algn="just"/>
            <a:endParaRPr lang="ru-RU" sz="2600" b="1" dirty="0" smtClean="0">
              <a:solidFill>
                <a:srgbClr val="FF3399"/>
              </a:solidFill>
            </a:endParaRPr>
          </a:p>
          <a:p>
            <a:pPr algn="just"/>
            <a:r>
              <a:rPr lang="ru-RU" sz="3600" b="1" dirty="0">
                <a:solidFill>
                  <a:srgbClr val="FF3399"/>
                </a:solidFill>
              </a:rPr>
              <a:t>Капитальный ремонт здания в ПП № </a:t>
            </a:r>
            <a:r>
              <a:rPr lang="ru-RU" sz="3600" b="1" dirty="0" smtClean="0">
                <a:solidFill>
                  <a:srgbClr val="FF3399"/>
                </a:solidFill>
              </a:rPr>
              <a:t>1 (ул</a:t>
            </a:r>
            <a:r>
              <a:rPr lang="ru-RU" sz="3600" b="1" dirty="0">
                <a:solidFill>
                  <a:srgbClr val="FF3399"/>
                </a:solidFill>
              </a:rPr>
              <a:t>. </a:t>
            </a:r>
            <a:r>
              <a:rPr lang="ru-RU" sz="3600" b="1" dirty="0" err="1" smtClean="0">
                <a:solidFill>
                  <a:srgbClr val="FF3399"/>
                </a:solidFill>
              </a:rPr>
              <a:t>Богомягкова</a:t>
            </a:r>
            <a:r>
              <a:rPr lang="ru-RU" sz="3600" b="1" dirty="0" smtClean="0">
                <a:solidFill>
                  <a:srgbClr val="FF3399"/>
                </a:solidFill>
              </a:rPr>
              <a:t>, 123).</a:t>
            </a:r>
            <a:endParaRPr lang="ru-RU" sz="3600" b="1" dirty="0">
              <a:solidFill>
                <a:srgbClr val="FF3399"/>
              </a:solidFill>
            </a:endParaRPr>
          </a:p>
          <a:p>
            <a:pPr marL="0" indent="0" algn="just">
              <a:buNone/>
            </a:pPr>
            <a:r>
              <a:rPr lang="ru-RU" sz="3600" b="1" dirty="0">
                <a:solidFill>
                  <a:srgbClr val="FF3399"/>
                </a:solidFill>
              </a:rPr>
              <a:t>Срок завершения </a:t>
            </a:r>
            <a:r>
              <a:rPr lang="en-US" sz="3600" b="1" dirty="0" smtClean="0">
                <a:solidFill>
                  <a:srgbClr val="FF3399"/>
                </a:solidFill>
              </a:rPr>
              <a:t>I</a:t>
            </a:r>
            <a:r>
              <a:rPr lang="ru-RU" sz="3600" b="1" dirty="0" smtClean="0">
                <a:solidFill>
                  <a:srgbClr val="FF3399"/>
                </a:solidFill>
              </a:rPr>
              <a:t> этапа - декабрь </a:t>
            </a:r>
            <a:r>
              <a:rPr lang="ru-RU" sz="3600" b="1" dirty="0">
                <a:solidFill>
                  <a:srgbClr val="FF3399"/>
                </a:solidFill>
              </a:rPr>
              <a:t>2022 </a:t>
            </a:r>
            <a:r>
              <a:rPr lang="ru-RU" sz="3600" b="1" dirty="0" smtClean="0">
                <a:solidFill>
                  <a:srgbClr val="FF3399"/>
                </a:solidFill>
              </a:rPr>
              <a:t>года. </a:t>
            </a:r>
            <a:endParaRPr lang="ru-RU" sz="3600" b="1" dirty="0">
              <a:solidFill>
                <a:srgbClr val="FF3399"/>
              </a:solidFill>
            </a:endParaRPr>
          </a:p>
          <a:p>
            <a:pPr marL="0" indent="0" algn="just">
              <a:buNone/>
            </a:pPr>
            <a:r>
              <a:rPr lang="ru-RU" sz="3600" b="1" dirty="0" smtClean="0">
                <a:solidFill>
                  <a:srgbClr val="FF3399"/>
                </a:solidFill>
              </a:rPr>
              <a:t>Срок завершения </a:t>
            </a:r>
            <a:r>
              <a:rPr lang="en-US" sz="3600" b="1" dirty="0" smtClean="0">
                <a:solidFill>
                  <a:srgbClr val="FF3399"/>
                </a:solidFill>
              </a:rPr>
              <a:t>II</a:t>
            </a:r>
            <a:r>
              <a:rPr lang="ru-RU" sz="3600" b="1" dirty="0" smtClean="0">
                <a:solidFill>
                  <a:srgbClr val="FF3399"/>
                </a:solidFill>
              </a:rPr>
              <a:t> этапа </a:t>
            </a:r>
            <a:r>
              <a:rPr lang="ru-RU" sz="3600" b="1" smtClean="0">
                <a:solidFill>
                  <a:srgbClr val="FF3399"/>
                </a:solidFill>
              </a:rPr>
              <a:t>(окончание </a:t>
            </a:r>
            <a:r>
              <a:rPr lang="ru-RU" sz="3600" b="1" dirty="0" smtClean="0">
                <a:solidFill>
                  <a:srgbClr val="FF3399"/>
                </a:solidFill>
              </a:rPr>
              <a:t>ремонтных работ) – 2023 год.</a:t>
            </a:r>
            <a:endParaRPr lang="ru-RU" sz="3600" b="1" dirty="0">
              <a:solidFill>
                <a:srgbClr val="FF3399"/>
              </a:solidFill>
            </a:endParaRPr>
          </a:p>
          <a:p>
            <a:pPr algn="just"/>
            <a:endParaRPr lang="ru-RU" sz="1800" dirty="0" smtClean="0"/>
          </a:p>
          <a:p>
            <a:pPr algn="just"/>
            <a:endParaRPr lang="ru-RU" sz="1800" dirty="0" smtClean="0"/>
          </a:p>
        </p:txBody>
      </p:sp>
      <p:pic>
        <p:nvPicPr>
          <p:cNvPr id="1026" name="Picture 2" descr="C:\Users\dc512-1\Downloads\IMG-20221111-WA00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702676"/>
            <a:ext cx="4602453" cy="209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53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179512" y="62825"/>
            <a:ext cx="8568952" cy="127794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 ГАУЗ «Клинический медицинский центр г. Читы»</a:t>
            </a:r>
            <a:endParaRPr lang="ru-RU" sz="2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36473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1800" b="1" dirty="0" smtClean="0"/>
              <a:t>2. Реализация мероприятий по приобретению медицинского автомобильного транспорта в 2021 – 2022 годах</a:t>
            </a:r>
          </a:p>
          <a:p>
            <a:pPr marL="0" indent="0" algn="just">
              <a:buNone/>
            </a:pPr>
            <a:endParaRPr lang="ru-RU" sz="1800" dirty="0" smtClean="0">
              <a:solidFill>
                <a:srgbClr val="FF3399"/>
              </a:solidFill>
            </a:endParaRPr>
          </a:p>
          <a:p>
            <a:pPr marL="0" indent="0" algn="just">
              <a:buNone/>
            </a:pPr>
            <a:r>
              <a:rPr lang="ru-RU" sz="1800" b="1" dirty="0" smtClean="0">
                <a:solidFill>
                  <a:srgbClr val="FF3399"/>
                </a:solidFill>
              </a:rPr>
              <a:t>Медицинский автомобильный транспорт в КМЦ г. Читы в 2021 – 2022 годах не приобретался.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2374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f3f97567c880f016b2ae6e3f27ad8035e51cff"/>
</p:tagLst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2521</TotalTime>
  <Words>632</Words>
  <Application>Microsoft Office PowerPoint</Application>
  <PresentationFormat>Экран (4:3)</PresentationFormat>
  <Paragraphs>70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Реализация мероприятий в рамках федерального проекта «Модернизация первичного звена здравоохранения»</vt:lpstr>
      <vt:lpstr>            ГАУЗ «Клинический медицинский центр г. Читы»</vt:lpstr>
      <vt:lpstr>            ГАУЗ «Клинический медицинский центр г. Читы»</vt:lpstr>
      <vt:lpstr>            ГАУЗ «Клинический медицинский центр г. Читы»</vt:lpstr>
      <vt:lpstr>            ГАУЗ «Клинический медицинский центр г. Читы»</vt:lpstr>
      <vt:lpstr>            ГАУЗ «Клинический медицинский центр г. Читы»</vt:lpstr>
      <vt:lpstr>            ГАУЗ «Клинический медицинский центр г. Читы»</vt:lpstr>
      <vt:lpstr>            ГАУЗ «Клинический медицинский центр г. Читы»</vt:lpstr>
      <vt:lpstr>            ГАУЗ «Клинический медицинский центр г. Читы»</vt:lpstr>
      <vt:lpstr>            ГАУЗ «Клинический медицинский центр г. Читы»</vt:lpstr>
      <vt:lpstr>            ГАУЗ «Клинический медицинский центр г. Читы»</vt:lpstr>
      <vt:lpstr>            ГАУЗ «Клинический медицинский центр г. Читы»</vt:lpstr>
      <vt:lpstr>            ГАУЗ «Клинический медицинский центр г. Читы»</vt:lpstr>
      <vt:lpstr>            ГАУЗ «Клинический медицинский центр г. Читы»</vt:lpstr>
      <vt:lpstr> Благодарим за внимание!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Синяя пульсация</dc:title>
  <dc:creator>obstinate</dc:creator>
  <dc:description>Шаблон презентации с сайта https://presentation-creation.ru/</dc:description>
  <cp:lastModifiedBy>dc512-1</cp:lastModifiedBy>
  <cp:revision>578</cp:revision>
  <cp:lastPrinted>2022-07-29T05:51:30Z</cp:lastPrinted>
  <dcterms:created xsi:type="dcterms:W3CDTF">2018-02-25T09:09:03Z</dcterms:created>
  <dcterms:modified xsi:type="dcterms:W3CDTF">2022-11-11T05:57:06Z</dcterms:modified>
</cp:coreProperties>
</file>